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34780521364b56" /><Relationship Type="http://schemas.openxmlformats.org/officeDocument/2006/relationships/extended-properties" Target="/docProps/app.xml" Id="R1d727620b81145d4" /><Relationship Type="http://schemas.openxmlformats.org/officeDocument/2006/relationships/officeDocument" Target="/ppt/presentation.xml" Id="R38488a0c03764465" /></Relationships>
</file>

<file path=ppt/presentation.xml><?xml version="1.0" encoding="utf-8"?>
<p:presentation xmlns:p="http://schemas.openxmlformats.org/presentationml/2006/main">
  <p:sldMasterIdLst>
    <p:sldMasterId xmlns:r="http://schemas.openxmlformats.org/officeDocument/2006/relationships" id="2147483648" r:id="Rc97501ccbe7048b4"/>
  </p:sldMasterIdLst>
  <p:notesMasterIdLst>
    <p:notesMasterId xmlns:r="http://schemas.openxmlformats.org/officeDocument/2006/relationships" r:id="R2820af727cd54afc"/>
  </p:notesMasterIdLst>
  <p:sldIdLst>
    <p:sldId xmlns:r="http://schemas.openxmlformats.org/officeDocument/2006/relationships" id="256" r:id="R85b3f5a7ae014432"/>
    <p:sldId xmlns:r="http://schemas.openxmlformats.org/officeDocument/2006/relationships" id="257" r:id="R4b6c63b7b135401b"/>
    <p:sldId xmlns:r="http://schemas.openxmlformats.org/officeDocument/2006/relationships" id="258" r:id="R1fc8392a7ff34905"/>
    <p:sldId xmlns:r="http://schemas.openxmlformats.org/officeDocument/2006/relationships" id="259" r:id="R7c8d184ca8544a22"/>
    <p:sldId xmlns:r="http://schemas.openxmlformats.org/officeDocument/2006/relationships" id="260" r:id="R868cf44c7676443c"/>
    <p:sldId xmlns:r="http://schemas.openxmlformats.org/officeDocument/2006/relationships" id="261" r:id="R38f05834ea2e47f8"/>
    <p:sldId xmlns:r="http://schemas.openxmlformats.org/officeDocument/2006/relationships" id="262" r:id="Rd468f95191f147f0"/>
    <p:sldId xmlns:r="http://schemas.openxmlformats.org/officeDocument/2006/relationships" id="263" r:id="R293f5c5482a04933"/>
    <p:sldId xmlns:r="http://schemas.openxmlformats.org/officeDocument/2006/relationships" id="264" r:id="Rc8abcc8adc7a42b0"/>
    <p:sldId xmlns:r="http://schemas.openxmlformats.org/officeDocument/2006/relationships" id="265" r:id="R9fb493f0c0cb4dde"/>
    <p:sldId xmlns:r="http://schemas.openxmlformats.org/officeDocument/2006/relationships" id="266" r:id="R56e922ebae4642a4"/>
    <p:sldId xmlns:r="http://schemas.openxmlformats.org/officeDocument/2006/relationships" id="267" r:id="Rf9654b38ff554aba"/>
    <p:sldId xmlns:r="http://schemas.openxmlformats.org/officeDocument/2006/relationships" id="268" r:id="R83db9c3b50774d56"/>
    <p:sldId xmlns:r="http://schemas.openxmlformats.org/officeDocument/2006/relationships" id="269" r:id="Rb54360e5156e421e"/>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7270b3a6848b4836" /><Relationship Type="http://schemas.openxmlformats.org/officeDocument/2006/relationships/slideMaster" Target="/ppt/slideMasters/slideMaster1.xml" Id="Rc97501ccbe7048b4" /><Relationship Type="http://schemas.openxmlformats.org/officeDocument/2006/relationships/notesMaster" Target="/ppt/notesMasters/notesMaster1.xml" Id="R2820af727cd54afc" /><Relationship Type="http://schemas.openxmlformats.org/officeDocument/2006/relationships/presProps" Target="/ppt/presProps.xml" Id="Rdaffdc0cce9e4a2e" /><Relationship Type="http://schemas.openxmlformats.org/officeDocument/2006/relationships/viewProps" Target="/ppt/viewProps.xml" Id="R17b0e8a62f904de0" /><Relationship Type="http://schemas.openxmlformats.org/officeDocument/2006/relationships/tableStyles" Target="/ppt/tableStyles.xml" Id="R23fd28147a614752" /><Relationship Type="http://schemas.openxmlformats.org/officeDocument/2006/relationships/slide" Target="/ppt/slides/slide1.xml" Id="R85b3f5a7ae014432" /><Relationship Type="http://schemas.openxmlformats.org/officeDocument/2006/relationships/slide" Target="/ppt/slides/slide2.xml" Id="R4b6c63b7b135401b" /><Relationship Type="http://schemas.openxmlformats.org/officeDocument/2006/relationships/slide" Target="/ppt/slides/slide3.xml" Id="R1fc8392a7ff34905" /><Relationship Type="http://schemas.openxmlformats.org/officeDocument/2006/relationships/slide" Target="/ppt/slides/slide4.xml" Id="R7c8d184ca8544a22" /><Relationship Type="http://schemas.openxmlformats.org/officeDocument/2006/relationships/slide" Target="/ppt/slides/slide5.xml" Id="R868cf44c7676443c" /><Relationship Type="http://schemas.openxmlformats.org/officeDocument/2006/relationships/slide" Target="/ppt/slides/slide6.xml" Id="R38f05834ea2e47f8" /><Relationship Type="http://schemas.openxmlformats.org/officeDocument/2006/relationships/slide" Target="/ppt/slides/slide7.xml" Id="Rd468f95191f147f0" /><Relationship Type="http://schemas.openxmlformats.org/officeDocument/2006/relationships/slide" Target="/ppt/slides/slide8.xml" Id="R293f5c5482a04933" /><Relationship Type="http://schemas.openxmlformats.org/officeDocument/2006/relationships/slide" Target="/ppt/slides/slide9.xml" Id="Rc8abcc8adc7a42b0" /><Relationship Type="http://schemas.openxmlformats.org/officeDocument/2006/relationships/slide" Target="/ppt/slides/slide10.xml" Id="R9fb493f0c0cb4dde" /><Relationship Type="http://schemas.openxmlformats.org/officeDocument/2006/relationships/slide" Target="/ppt/slides/slide11.xml" Id="R56e922ebae4642a4" /><Relationship Type="http://schemas.openxmlformats.org/officeDocument/2006/relationships/slide" Target="/ppt/slides/slide12.xml" Id="Rf9654b38ff554aba" /><Relationship Type="http://schemas.openxmlformats.org/officeDocument/2006/relationships/slide" Target="/ppt/slides/slide13.xml" Id="R83db9c3b50774d56" /><Relationship Type="http://schemas.openxmlformats.org/officeDocument/2006/relationships/slide" Target="/ppt/slides/slide14.xml" Id="Rb54360e5156e421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98bedb8f734d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dc1133ac9b4242" /><Relationship Type="http://schemas.openxmlformats.org/officeDocument/2006/relationships/notesMaster" Target="/ppt/notesMasters/notesMaster1.xml" Id="Recba7df6528640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c5f7538cd248c4" /><Relationship Type="http://schemas.openxmlformats.org/officeDocument/2006/relationships/notesMaster" Target="/ppt/notesMasters/notesMaster1.xml" Id="R24fc1d2977cb43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d64d7a14774d2d" /><Relationship Type="http://schemas.openxmlformats.org/officeDocument/2006/relationships/notesMaster" Target="/ppt/notesMasters/notesMaster1.xml" Id="R2e7be1b7e12c46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b638aecbf9d44a7" /><Relationship Type="http://schemas.openxmlformats.org/officeDocument/2006/relationships/notesMaster" Target="/ppt/notesMasters/notesMaster1.xml" Id="R2ed3360147ac441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e7e214e8f649eb" /><Relationship Type="http://schemas.openxmlformats.org/officeDocument/2006/relationships/notesMaster" Target="/ppt/notesMasters/notesMaster1.xml" Id="R7e745812353a4a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5d4711f22a495f" /><Relationship Type="http://schemas.openxmlformats.org/officeDocument/2006/relationships/notesMaster" Target="/ppt/notesMasters/notesMaster1.xml" Id="R2c7b6952fe844b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14340caffe74571" /><Relationship Type="http://schemas.openxmlformats.org/officeDocument/2006/relationships/notesMaster" Target="/ppt/notesMasters/notesMaster1.xml" Id="R9c3597fa21a04c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2f71d895de4318" /><Relationship Type="http://schemas.openxmlformats.org/officeDocument/2006/relationships/notesMaster" Target="/ppt/notesMasters/notesMaster1.xml" Id="Rc6d11b58e18b4a03"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aa8358f3e449b6" /><Relationship Type="http://schemas.openxmlformats.org/officeDocument/2006/relationships/notesMaster" Target="/ppt/notesMasters/notesMaster1.xml" Id="R3127cfc37fc848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66102786ac4265" /><Relationship Type="http://schemas.openxmlformats.org/officeDocument/2006/relationships/notesMaster" Target="/ppt/notesMasters/notesMaster1.xml" Id="R410ed2df17d8451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d68f36b9da4685" /><Relationship Type="http://schemas.openxmlformats.org/officeDocument/2006/relationships/notesMaster" Target="/ppt/notesMasters/notesMaster1.xml" Id="R48f10a0208c8495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0330f2e9d8d4a70" /><Relationship Type="http://schemas.openxmlformats.org/officeDocument/2006/relationships/notesMaster" Target="/ppt/notesMasters/notesMaster1.xml" Id="Rb71ba9ddda3142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368a50c918c4a3b" /><Relationship Type="http://schemas.openxmlformats.org/officeDocument/2006/relationships/notesMaster" Target="/ppt/notesMasters/notesMaster1.xml" Id="R7a7b14a52ec740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aaea370a6a40db" /><Relationship Type="http://schemas.openxmlformats.org/officeDocument/2006/relationships/notesMaster" Target="/ppt/notesMasters/notesMaster1.xml" Id="Re544a633d1984e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0:00–0:40</a:t>
            </a:r>
            <a:endParaRPr/>
          </a:p>
          <a:p xmlns:a="http://schemas.openxmlformats.org/drawingml/2006/main">
            <a:r>
              <a:t/>
            </a:r>
            <a:endParaRPr/>
          </a:p>
          <a:p xmlns:a="http://schemas.openxmlformats.org/drawingml/2006/main">
            <a:r>
              <a:t>Full title: The Independence of the Professional Self-Government of Attorneys-at-Law as a Safeguard of Professional Independence: Its Influence on Legislative Change and Effective Access to Justice, with Poland as an Example.</a:t>
            </a:r>
            <a:endParaRPr/>
          </a:p>
          <a:p xmlns:a="http://schemas.openxmlformats.org/drawingml/2006/main">
            <a:r>
              <a:t/>
            </a:r>
            <a:endParaRPr/>
          </a:p>
          <a:p xmlns:a="http://schemas.openxmlformats.org/drawingml/2006/main">
            <a:r>
              <a:t>Ladies and gentlemen, I propose that we consider the independence of professional self-government from the perspective of someone who needs legal assistance. What matters most to that person is whether they can trust their lawyer, share confidential information with them, and obtain assistance even when the opposing party is the state or a more powerful market participant. The central argument of this presentation is that professional self-government provides an important institutional safeguard for such assistance. I will explain how this protection works and present specific initiatives undertaken by the National Bar of Attorneys-at-Law (KIRP) and the regional bars. These examples are selected case studies, rather than a comprehensive account of all the bars’ activities.</a:t>
            </a:r>
            <a:endParaRPr/>
          </a:p>
          <a:p xmlns:a="http://schemas.openxmlformats.org/drawingml/2006/main">
            <a:r>
              <a:t/>
            </a:r>
            <a:endParaRPr/>
          </a:p>
          <a:p xmlns:a="http://schemas.openxmlformats.org/drawingml/2006/main">
            <a:r>
              <a:t>[Sources]</a:t>
            </a:r>
            <a:endParaRPr/>
          </a:p>
          <a:p xmlns:a="http://schemas.openxmlformats.org/drawingml/2006/main">
            <a:r>
              <a:t>https://eli.gov.pl/api/acts/DU/2024/499/text.html</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0:40–1:35</a:t>
            </a:r>
            <a:endParaRPr/>
          </a:p>
          <a:p xmlns:a="http://schemas.openxmlformats.org/drawingml/2006/main">
            <a:r>
              <a:t/>
            </a:r>
            <a:endParaRPr/>
          </a:p>
          <a:p xmlns:a="http://schemas.openxmlformats.org/drawingml/2006/main">
            <a:r>
              <a:t>Article 17 of the Constitution links representation of the profession with overseeing its proper practice in the public interest and for its protection. This is a dual responsibility: professional self-government represents attorneys-at-law, but its powers are justified by more than its members’ interests alone. Article 45 guarantees the right to a court. Reading these provisions together supports a functional argument: independent and competent legal assistance helps people exercise that right effectively. I am not suggesting that Article 45 itself establishes a universal right to free legal representation in every case. I am speaking about the conditions necessary for effective protection. Professional self-government does not replace an independent judiciary or the state’s responsibility for efficient proceedings and adequate funding for legal assistance. It is one element in a system of safeguards. Its autonomy should therefore also be assessed in terms of the benefits it brings to those receiving legal assistance.</a:t>
            </a:r>
            <a:endParaRPr/>
          </a:p>
          <a:p xmlns:a="http://schemas.openxmlformats.org/drawingml/2006/main">
            <a:r>
              <a:t/>
            </a:r>
            <a:endParaRPr/>
          </a:p>
          <a:p xmlns:a="http://schemas.openxmlformats.org/drawingml/2006/main">
            <a:r>
              <a:t>Article 40(1) of the Act on Attorneys-at-Law expressly establishes that professional self-government is independent in performing its functions and is subject to the law.</a:t>
            </a:r>
            <a:endParaRPr/>
          </a:p>
          <a:p xmlns:a="http://schemas.openxmlformats.org/drawingml/2006/main">
            <a:r>
              <a:t/>
            </a:r>
            <a:endParaRPr/>
          </a:p>
          <a:p xmlns:a="http://schemas.openxmlformats.org/drawingml/2006/main">
            <a:r>
              <a:t>[Sources]</a:t>
            </a:r>
            <a:endParaRPr/>
          </a:p>
          <a:p xmlns:a="http://schemas.openxmlformats.org/drawingml/2006/main">
            <a:r>
              <a:t>https://www.prezydent.pl/prawo/konstytucja-rp</a:t>
            </a:r>
            <a:endParaRPr/>
          </a:p>
          <a:p xmlns:a="http://schemas.openxmlformats.org/drawingml/2006/main">
            <a:r>
              <a:t>https://eli.gov.pl/api/acts/DU/2024/499/text.html</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1:35–2:30</a:t>
            </a:r>
          </a:p>
          <a:p xmlns:a="http://schemas.openxmlformats.org/drawingml/2006/main">
            <a:r>
              <a:t/>
            </a:r>
          </a:p>
          <a:p xmlns:a="http://schemas.openxmlformats.org/drawingml/2006/main">
            <a:r>
              <a:t>It is useful to distinguish between concepts that are sometimes used interchangeably in this debate. The National Bar of Attorneys-at-Law is an organisational unit of professional self-government. The National Council of Attorneys-at-Law (KRRP) is its governing body at national level. The regional bars have their own governing bodies and carry out their functions close to both attorneys-at-law and those who use their services. Responsibilities are also divided at national level: the rules of professional ethics are adopted by the National Congress of Attorneys-at-Law, rather than by any bar body at its discretion. The Centre for Research, Studies and Legislation (OBSiL) provides expert input into legislative work. From the citizen’s perspective, these levels should complement one another. Recurring difficulties encountered in law firms and legal assistance centres may provide grounds for proposals for systemic change. Conversely, sound national standards require implementation, training and oversight in practice. A declaration of independence alone does not resolve any client’s case.</a:t>
            </a:r>
          </a:p>
          <a:p xmlns:a="http://schemas.openxmlformats.org/drawingml/2006/main">
            <a:r>
              <a:t/>
            </a:r>
          </a:p>
          <a:p xmlns:a="http://schemas.openxmlformats.org/drawingml/2006/main">
            <a:r>
              <a:t>[Sources]</a:t>
            </a:r>
          </a:p>
          <a:p xmlns:a="http://schemas.openxmlformats.org/drawingml/2006/main">
            <a:r>
              <a:t>https://eli.gov.pl/api/acts/DU/2024/499/text.html</a:t>
            </a:r>
          </a:p>
          <a:p xmlns:a="http://schemas.openxmlformats.org/drawingml/2006/main">
            <a:r>
              <a:t>https://kirp.pl/kolejny-etap-prac-nad-nowelizacja-ustawy-o-radcach-prawnych/</a:t>
            </a:r>
          </a:p>
          <a:p xmlns:a="http://schemas.openxmlformats.org/drawingml/2006/main">
            <a:r>
              <a:t>https://www.oirpwarszawa.pl/aktualnosci/komunikat-dziekana-rady-okregowej-izby-radcow-prawynych-w-warszawie-3/</a:t>
            </a:r>
          </a:p>
          <a:p xmlns:a="http://schemas.openxmlformats.org/drawingml/2006/main">
            <a:r>
              <a:t>https://kirp.pl/kodeks-etyki-radcy-prawnego-obowiazujacy-od-1-stycznia-2023-r-i-regulamin-wykonywania-zawodu/</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2:30–3:25</a:t>
            </a:r>
            <a:endParaRPr/>
          </a:p>
          <a:p xmlns:a="http://schemas.openxmlformats.org/drawingml/2006/main">
            <a:r>
              <a:t/>
            </a:r>
            <a:endParaRPr/>
          </a:p>
          <a:p xmlns:a="http://schemas.openxmlformats.org/drawingml/2006/main">
            <a:r>
              <a:t>The independence of professional self-government enables it to express positions, including those critical of current legislative policy. Its statutory functions include participation in shaping and applying the law, and the KRRP has the power to issue opinions on draft legislation. Precision is essential, however: professional self-government is not among the entities with an independent right to introduce legislation under Article 118 of the Constitution. It can develop proposals, persuade those entitled to introduce bills, and work on the details. The formal bill must be introduced by an authorised entity. In the case of the 2026 amendment I will discuss shortly, it was a committee bill. The best way to assess influence is to distinguish three stages: a proposal was put forward, representatives participated in the legislative process, and a specific provision was subsequently adopted. Only this distinction allows us to give an accurate account of what professional self-government did and what outcome can be documented.</a:t>
            </a:r>
            <a:endParaRPr/>
          </a:p>
          <a:p xmlns:a="http://schemas.openxmlformats.org/drawingml/2006/main">
            <a:r>
              <a:t/>
            </a:r>
            <a:endParaRPr/>
          </a:p>
          <a:p xmlns:a="http://schemas.openxmlformats.org/drawingml/2006/main">
            <a:r>
              <a:t>[Sources]</a:t>
            </a:r>
            <a:endParaRPr/>
          </a:p>
          <a:p xmlns:a="http://schemas.openxmlformats.org/drawingml/2006/main">
            <a:r>
              <a:t>https://eli.gov.pl/api/acts/DU/2024/499/text.html</a:t>
            </a:r>
            <a:endParaRPr/>
          </a:p>
          <a:p xmlns:a="http://schemas.openxmlformats.org/drawingml/2006/main">
            <a:r>
              <a:t>https://www.prezydent.pl/prawo/konstytucja-rp</a:t>
            </a:r>
            <a:endParaRPr/>
          </a:p>
          <a:p xmlns:a="http://schemas.openxmlformats.org/drawingml/2006/main">
            <a:r>
              <a:t>https://kirp.pl/kolejny-etap-prac-nad-nowelizacja-ustawy-o-radcach-prawnych/</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3:25–4:40</a:t>
            </a:r>
            <a:endParaRPr/>
          </a:p>
          <a:p xmlns:a="http://schemas.openxmlformats.org/drawingml/2006/main">
            <a:r>
              <a:t/>
            </a:r>
            <a:endParaRPr/>
          </a:p>
          <a:p xmlns:a="http://schemas.openxmlformats.org/drawingml/2006/main">
            <a:r>
              <a:t>A good example of the capacity of professional self-government to bring about change is the so-called minor amendment of 2026. It contributed its own proposals and expert support to the process. KIRP documents the involvement of President Włodzimierz Chróścik, Vice-President Tomasz Scheffler, OBSiL Director Professor Rafał Stankiewicz, as well as Piotr Olszewski and Anna Grudzińska. This therefore went beyond a general statement of position: representatives of the profession worked on specific solutions and explained to parliamentarians why they were needed.</a:t>
            </a:r>
            <a:endParaRPr/>
          </a:p>
          <a:p xmlns:a="http://schemas.openxmlformats.org/drawingml/2006/main">
            <a:r>
              <a:t/>
            </a:r>
            <a:endParaRPr/>
          </a:p>
          <a:p xmlns:a="http://schemas.openxmlformats.org/drawingml/2006/main">
            <a:r>
              <a:t>The transcript of the Senate committee meeting of 5 May confirms that there was substantive discussion of the limits of the new powers. Scheffler explained the need for instruments corresponding to the functions of professional self-government, while Stankiewicz justified the possibility of protecting independence and professional secrecy through participation in legal proceedings. The formal route was a committee bill. After the Sejm passed the Act, the Senate proposed five amendments, which the Sejm accepted. The Act is dated 15 May and has been in force since 18 June.</a:t>
            </a:r>
            <a:endParaRPr/>
          </a:p>
          <a:p xmlns:a="http://schemas.openxmlformats.org/drawingml/2006/main">
            <a:r>
              <a:t/>
            </a:r>
            <a:endParaRPr/>
          </a:p>
          <a:p xmlns:a="http://schemas.openxmlformats.org/drawingml/2006/main">
            <a:r>
              <a:t>We can therefore say that attorneys-at-law helped shape the legislation governing their profession by preparing proposals, providing expert arguments and participating throughout the procedure. This does not mean that professional self-government enacted the legislation itself. This package must also be distinguished from a broader reform: in a June 2026 interview, the President of the KRRP presented a new Act as a separate project that was still being developed.</a:t>
            </a:r>
            <a:endParaRPr/>
          </a:p>
          <a:p xmlns:a="http://schemas.openxmlformats.org/drawingml/2006/main">
            <a:r>
              <a:t/>
            </a:r>
            <a:endParaRPr/>
          </a:p>
          <a:p xmlns:a="http://schemas.openxmlformats.org/drawingml/2006/main">
            <a:r>
              <a:t>[Sources]</a:t>
            </a:r>
            <a:endParaRPr/>
          </a:p>
          <a:p xmlns:a="http://schemas.openxmlformats.org/drawingml/2006/main">
            <a:r>
              <a:t>https://kirp.pl/kolejny-etap-prac-nad-nowelizacja-ustawy-o-radcach-prawnych/</a:t>
            </a:r>
            <a:endParaRPr/>
          </a:p>
          <a:p xmlns:a="http://schemas.openxmlformats.org/drawingml/2006/main">
            <a:r>
              <a:t>https://www.senat.gov.pl/prace/komisje-senackie/przebieg,11310,1.html</a:t>
            </a:r>
            <a:endParaRPr/>
          </a:p>
          <a:p xmlns:a="http://schemas.openxmlformats.org/drawingml/2006/main">
            <a:r>
              <a:t>https://www.senat.gov.pl/gfx/senat/userfiles/_public/k8/statystyki/wybrane_dane_11/24_wykaz_ustaw.pdf</a:t>
            </a:r>
            <a:endParaRPr/>
          </a:p>
          <a:p xmlns:a="http://schemas.openxmlformats.org/drawingml/2006/main">
            <a:r>
              <a:t>https://kirp.pl/prezydent-podpisal-nowelizacje-ustawy-o-radcach-prawnych/</a:t>
            </a:r>
            <a:endParaRPr/>
          </a:p>
          <a:p xmlns:a="http://schemas.openxmlformats.org/drawingml/2006/main">
            <a:r>
              <a:t>https://eli.gov.pl/eli/DU/2026/731/ogl/pol</a:t>
            </a:r>
            <a:endParaRPr/>
          </a:p>
          <a:p xmlns:a="http://schemas.openxmlformats.org/drawingml/2006/main">
            <a:r>
              <a:t>https://radcaprawny.kirp.pl/aktualnosci/mala-nowelizacja-to-dopiero-fundament/</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4:40–5:45</a:t>
            </a:r>
          </a:p>
          <a:p xmlns:a="http://schemas.openxmlformats.org/drawingml/2006/main">
            <a:r>
              <a:t/>
            </a:r>
          </a:p>
          <a:p xmlns:a="http://schemas.openxmlformats.org/drawingml/2006/main">
            <a:r>
              <a:t>The most significant provisions for our topic are the new Articles 52a and 60a. At regional level, the legislature expressly linked the duty to protect the independence of attorneys-at-law and professional secrecy with the bar’s procedural powers. At national level, the protected interests are the autonomy and independence of professional self-government itself.</a:t>
            </a:r>
          </a:p>
          <a:p xmlns:a="http://schemas.openxmlformats.org/drawingml/2006/main">
            <a:r>
              <a:t/>
            </a:r>
          </a:p>
          <a:p xmlns:a="http://schemas.openxmlformats.org/drawingml/2006/main">
            <a:r>
              <a:t>These are powers available to non-governmental or social organisations, exercised under the relevant procedural codes. There is therefore no unconditional right to intervene in every case. The specific form of participation, the consents required and the applicable conditions depend on the type of proceedings.</a:t>
            </a:r>
          </a:p>
          <a:p xmlns:a="http://schemas.openxmlformats.org/drawingml/2006/main">
            <a:r>
              <a:t/>
            </a:r>
          </a:p>
          <a:p xmlns:a="http://schemas.openxmlformats.org/drawingml/2006/main">
            <a:r>
              <a:t>It is also worth adding that parliamentarians did scrutinise the proposals put forward by professional self-government. The Senate removed general oversight of professional practice and the conditions in which it is carried out from the proposed scope of these procedural powers. It retained the protection of independence and professional secrecy. This illustrates both the influence of professional self-government and its limits: Parliament determined the final scope. The practical purpose of these provisions is to enable an attorney-at-law who is protecting a client’s confidential information to obtain institutional support.</a:t>
            </a:r>
          </a:p>
          <a:p xmlns:a="http://schemas.openxmlformats.org/drawingml/2006/main">
            <a:r>
              <a:t/>
            </a:r>
          </a:p>
          <a:p xmlns:a="http://schemas.openxmlformats.org/drawingml/2006/main">
            <a:r>
              <a:t>[Sources]</a:t>
            </a:r>
          </a:p>
          <a:p xmlns:a="http://schemas.openxmlformats.org/drawingml/2006/main">
            <a:r>
              <a:t>https://eli.gov.pl/api/acts/DU/2026/731/text/T/D20260731L.pdf</a:t>
            </a:r>
          </a:p>
          <a:p xmlns:a="http://schemas.openxmlformats.org/drawingml/2006/main">
            <a:r>
              <a:t>https://www.senat.gov.pl/aktualnoscilista/legislacja/art,17520,58-posiedzenie-senatu-drugi-dzien.html</a:t>
            </a:r>
          </a:p>
          <a:p xmlns:a="http://schemas.openxmlformats.org/drawingml/2006/main">
            <a:r>
              <a:t>https://radcaprawny.kirp.pl/aktualnosci/nie-taka-mala-nowelizacja-czego-dotyczy-pakiet-zmian-w-ustawie-o-radcach-prawnych/</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5:45–7:10</a:t>
            </a:r>
          </a:p>
          <a:p xmlns:a="http://schemas.openxmlformats.org/drawingml/2006/main">
            <a:r>
              <a:t/>
            </a:r>
          </a:p>
          <a:p xmlns:a="http://schemas.openxmlformats.org/drawingml/2006/main">
            <a:r>
              <a:t>The package also includes measures with a direct impact on practice. Protection of the professional title has been strengthened and extended to the designations “kancelaria radcy prawnego” and “kancelaria radców prawnych” — law offices of an attorney-at-law or attorneys-at-law. Unlawful use is subject to a criminal penalty: a fine of between PLN 5,000 and PLN 200,000, restriction of liberty, or both penalties together. For service users, this is a means of reducing impersonation of professionals who are subject to ethical standards and accountability.</a:t>
            </a:r>
          </a:p>
          <a:p xmlns:a="http://schemas.openxmlformats.org/drawingml/2006/main">
            <a:r>
              <a:t/>
            </a:r>
          </a:p>
          <a:p xmlns:a="http://schemas.openxmlformats.org/drawingml/2006/main">
            <a:r>
              <a:t>Article 12 clarifies the protection afforded to attorneys-at-law while performing professional activities or in connection with them. Protection equivalent to that afforded to a public official does not mean that an attorney-at-law becomes a public official.</a:t>
            </a:r>
          </a:p>
          <a:p xmlns:a="http://schemas.openxmlformats.org/drawingml/2006/main">
            <a:r>
              <a:t/>
            </a:r>
          </a:p>
          <a:p xmlns:a="http://schemas.openxmlformats.org/drawingml/2006/main">
            <a:r>
              <a:t>The group professional indemnity insurance model has also been given an explicit statutory basis. Attorneys-at-law may still use their own insurance policies, provided that the statutory conditions are met. Remote working by governing bodies has also been regulated. In disciplinary proceedings, a cassation appeal no longer automatically stays enforcement of a decision; the Supreme Court retains the power to grant a stay. Transitional provisions apply to earlier decisions.</a:t>
            </a:r>
          </a:p>
          <a:p xmlns:a="http://schemas.openxmlformats.org/drawingml/2006/main">
            <a:r>
              <a:t/>
            </a:r>
          </a:p>
          <a:p xmlns:a="http://schemas.openxmlformats.org/drawingml/2006/main">
            <a:r>
              <a:t>This is not an exhaustive list of the changes. The Act also clarifies rules on data processing, representation by trainee attorneys-at-law, and proceedings concerning incapacity to practise. In a fifteen-minute presentation, however, it is useful to emphasise how the key measures relate to client protection and the independence of the client’s lawyer.</a:t>
            </a:r>
          </a:p>
          <a:p xmlns:a="http://schemas.openxmlformats.org/drawingml/2006/main">
            <a:r>
              <a:t/>
            </a:r>
          </a:p>
          <a:p xmlns:a="http://schemas.openxmlformats.org/drawingml/2006/main">
            <a:r>
              <a:t>[Sources]</a:t>
            </a:r>
          </a:p>
          <a:p xmlns:a="http://schemas.openxmlformats.org/drawingml/2006/main">
            <a:r>
              <a:t>https://eli.gov.pl/api/acts/DU/2026/731/text/T/D20260731L.pdf</a:t>
            </a:r>
          </a:p>
          <a:p xmlns:a="http://schemas.openxmlformats.org/drawingml/2006/main">
            <a:r>
              <a:t>https://radcaprawny.kirp.pl/aktualnosci/nie-taka-mala-nowelizacja-czego-dotyczy-pakiet-zmian-w-ustawie-o-radcach-prawnych/</a:t>
            </a:r>
          </a:p>
          <a:p xmlns:a="http://schemas.openxmlformats.org/drawingml/2006/main">
            <a:r>
              <a:t>https://radcaprawny.kirp.pl/aktualnosci/mala-nowelizacja-to-dopiero-fundament/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7:10–8:15</a:t>
            </a:r>
            <a:endParaRPr/>
          </a:p>
          <a:p xmlns:a="http://schemas.openxmlformats.org/drawingml/2006/main">
            <a:r>
              <a:t/>
            </a:r>
            <a:endParaRPr/>
          </a:p>
          <a:p xmlns:a="http://schemas.openxmlformats.org/drawingml/2006/main">
            <a:r>
              <a:t>Why does the independence of professional self-government matter for confidentiality? An attorney-at-law facing questioning or a search that may affect information protected by professional secrecy should not have to face the authority conducting that action alone. Article 18 of the Code of Ethics requires the attorney-at-law to request the participation of a representative of professional self-government during a search that risks disclosing such information. The Warsaw Bar has published guidance on how to obtain this support.</a:t>
            </a:r>
            <a:endParaRPr/>
          </a:p>
          <a:p xmlns:a="http://schemas.openxmlformats.org/drawingml/2006/main">
            <a:r>
              <a:t/>
            </a:r>
            <a:endParaRPr/>
          </a:p>
          <a:p xmlns:a="http://schemas.openxmlformats.org/drawingml/2006/main">
            <a:r>
              <a:t>A second example comes from an announcement dated 23 June 2026: following the amendment to the Act, the bar announced plans to establish lists of representatives who would attend the questioning of attorneys-at-law as witnesses in matters connected with legal assistance. The announcement refers to civil, criminal, administrative and administrative court proceedings. Its status must be described precisely: it documents an announcement that lists would be organised, rather than the number of interventions completed.</a:t>
            </a:r>
            <a:endParaRPr/>
          </a:p>
          <a:p xmlns:a="http://schemas.openxmlformats.org/drawingml/2006/main">
            <a:r>
              <a:t/>
            </a:r>
            <a:endParaRPr/>
          </a:p>
          <a:p xmlns:a="http://schemas.openxmlformats.org/drawingml/2006/main">
            <a:r>
              <a:t>Both measures are significant because they create institutional support for protecting clients’ data and information. They do not confer a right to obstruct lawful actions or establish absolute professional secrecy without procedural exceptions. They do, however, demonstrate that professional self-government can translate an ethical standard into practical arrangements for supporting attorneys-at-law.</a:t>
            </a:r>
            <a:endParaRPr/>
          </a:p>
          <a:p xmlns:a="http://schemas.openxmlformats.org/drawingml/2006/main">
            <a:r>
              <a:t/>
            </a:r>
            <a:endParaRPr/>
          </a:p>
          <a:p xmlns:a="http://schemas.openxmlformats.org/drawingml/2006/main">
            <a:r>
              <a:t>[Sources]</a:t>
            </a:r>
            <a:endParaRPr/>
          </a:p>
          <a:p xmlns:a="http://schemas.openxmlformats.org/drawingml/2006/main">
            <a:r>
              <a:t>https://www.oirpwarszawa.pl/wykonywanie-zawodu/przeszukania-w-kancelarii/</a:t>
            </a:r>
            <a:endParaRPr/>
          </a:p>
          <a:p xmlns:a="http://schemas.openxmlformats.org/drawingml/2006/main">
            <a:r>
              <a:t>https://www.oirpwarszawa.pl/aktualnosci/realizacja-obowiazku-ochrony-niezaleznosci-radcow-prawnych-i-tajemnicy-zawodowej/</a:t>
            </a:r>
            <a:endParaRPr/>
          </a:p>
          <a:p xmlns:a="http://schemas.openxmlformats.org/drawingml/2006/main">
            <a:r>
              <a:t>https://kirp.pl/kodeks-etyki-radcy-prawnego-obowiazujacy-od-1-stycznia-2023-r-i-regulamin-wykonywania-zawodu/</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8:15–9:25</a:t>
            </a:r>
            <a:endParaRPr/>
          </a:p>
          <a:p xmlns:a="http://schemas.openxmlformats.org/drawingml/2006/main">
            <a:r>
              <a:t/>
            </a:r>
            <a:endParaRPr/>
          </a:p>
          <a:p xmlns:a="http://schemas.openxmlformats.org/drawingml/2006/main">
            <a:r>
              <a:t>The next example directly concerns access to assistance. In a position paper published on 3 June 2025, the KRRP proposed a comprehensive approach to the system: linking the pre-litigation and court stages, aligning the locations of assistance centres with needs, and protecting professional secrecy when documenting advice. Representatives of professional self-government then participated in a Sejm committee meeting on 23 June concerning parliamentary paper No. 1202. They raised objections to dispensing with certain declarations by beneficiaries and highlighted identification risks in remote assistance. We should acknowledge the tension here: additional verification may protect quality and limited resources, but it may also make advice harder to obtain. Proposals from professional self-government must therefore be assessed in terms of proportionality and citizens’ needs. In this example, we are documenting a position and participation in legislative work in 2025; we are not presenting a past stage of the bill as its current status, nor claiming that every proposal became law.</a:t>
            </a:r>
            <a:endParaRPr/>
          </a:p>
          <a:p xmlns:a="http://schemas.openxmlformats.org/drawingml/2006/main">
            <a:r>
              <a:t/>
            </a:r>
            <a:endParaRPr/>
          </a:p>
          <a:p xmlns:a="http://schemas.openxmlformats.org/drawingml/2006/main">
            <a:r>
              <a:t>[Sources]</a:t>
            </a:r>
            <a:endParaRPr/>
          </a:p>
          <a:p xmlns:a="http://schemas.openxmlformats.org/drawingml/2006/main">
            <a:r>
              <a:t>https://kirp.pl/stanowisko-krajowej-rady-radcow-prawnych-w-przedmiocie-potrzeby-kompleksowych-zmian-w-systemie-nieodplatnej-pomocy-prawnej/</a:t>
            </a:r>
            <a:endParaRPr/>
          </a:p>
          <a:p xmlns:a="http://schemas.openxmlformats.org/drawingml/2006/main">
            <a:r>
              <a:t>https://kirp.pl/stanowisko-radcow-prawnych-wobec-zagrozen-i-potrzeby-gruntownych-zmian-w-systemie-nieodplatnej-pomocy-prawnej/</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9:25–10:20</a:t>
            </a:r>
          </a:p>
          <a:p xmlns:a="http://schemas.openxmlformats.org/drawingml/2006/main">
            <a:r>
              <a:t/>
            </a:r>
          </a:p>
          <a:p xmlns:a="http://schemas.openxmlformats.org/drawingml/2006/main">
            <a:r>
              <a:t>When discussing independence, we cannot overlook economic conditions. Court-appointed legal assistance requires time and professional preparation. The KRRP has taken action on remuneration; one example is a submission to the Minister of Justice published in 2016. A separate, confirmed fact is the entry into force of the Regulation of 14 May 2024, which aligned fees for court-appointed legal assistance with the corresponding minimum rates. This does not mean alignment with any market fee agreed in a contract with a client. Nor am I attributing sole responsibility for this change to professional self-government. This example concerns a regulation, rather than an Act of Parliament. It also concerns court-appointed representation, which should not be equated with out-of-court free legal assistance. The practical conclusion is that reforming access requires appropriate rules, organisation and funding together.</a:t>
            </a:r>
          </a:p>
          <a:p xmlns:a="http://schemas.openxmlformats.org/drawingml/2006/main">
            <a:r>
              <a:t/>
            </a:r>
          </a:p>
          <a:p xmlns:a="http://schemas.openxmlformats.org/drawingml/2006/main">
            <a:r>
              <a:t>[Sources]</a:t>
            </a:r>
          </a:p>
          <a:p xmlns:a="http://schemas.openxmlformats.org/drawingml/2006/main">
            <a:r>
              <a:t>https://kirp.pl/krrp-o-pracach-legislacyjnych-nad-rozporzadzeniami-dotyczacymi-oplat-czynnosci-radcow-prawnych/</a:t>
            </a:r>
          </a:p>
          <a:p xmlns:a="http://schemas.openxmlformats.org/drawingml/2006/main">
            <a:r>
              <a:t>https://kirp.pl/rozporzadzenie-ministra-sprawiedliwosci-zrownujace-stawki-pelnomocnikow-swiadczacych-pomoc-prawna-z-urzedu-ze-stawkami-pelnomocnikow-z-wyboru-wchodzi-w-zycie/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10:20–11:25</a:t>
            </a:r>
            <a:endParaRPr/>
          </a:p>
          <a:p xmlns:a="http://schemas.openxmlformats.org/drawingml/2006/main">
            <a:r>
              <a:t/>
            </a:r>
            <a:endParaRPr/>
          </a:p>
          <a:p xmlns:a="http://schemas.openxmlformats.org/drawingml/2006/main">
            <a:r>
              <a:t>The role of regional bars becomes particularly visible when a legal assistance centre needs to be staffed. A Warsaw Bar announcement from December 2025 describes the procedure for designating attorneys-at-law, including drawing lots when there are more applicants than places. Contracts with the designated individuals are concluded by county authorities. This demonstrates cooperation between professional self-government and public administration, rather than the bar independently operating the entire public system. The Łódź Bar’s response to the war in Ukraine was different in nature. The bar announced that a permanent assistance centre would open at its headquarters on 7 March 2022, alongside advice sessions at Art Inkubator. At the time of publication, more than sixty attorneys-at-law and trainees had volunteered to help. This figure refers to volunteers who came forward, rather than the number of consultations provided. That is an important distinction. The source demonstrates a capacity to mobilise, but is insufficient to assess the effectiveness of all completed cases.</a:t>
            </a:r>
            <a:endParaRPr/>
          </a:p>
          <a:p xmlns:a="http://schemas.openxmlformats.org/drawingml/2006/main">
            <a:r>
              <a:t/>
            </a:r>
            <a:endParaRPr/>
          </a:p>
          <a:p xmlns:a="http://schemas.openxmlformats.org/drawingml/2006/main">
            <a:r>
              <a:t>[Sources]</a:t>
            </a:r>
            <a:endParaRPr/>
          </a:p>
          <a:p xmlns:a="http://schemas.openxmlformats.org/drawingml/2006/main">
            <a:r>
              <a:t>https://www.oirpwarszawa.pl/aktualnosci/komunikat-dziekana-rady-okregowej-izby-radcow-prawynych-w-warszawie-3/</a:t>
            </a:r>
            <a:endParaRPr/>
          </a:p>
          <a:p xmlns:a="http://schemas.openxmlformats.org/drawingml/2006/main">
            <a:r>
              <a:t>https://www.oirplodz.pl/news/bezplatna-pomoc-prawna-dla-obywateli-ukrainy-szczegolowe-informacje/</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11:25–12:20</a:t>
            </a:r>
            <a:endParaRPr/>
          </a:p>
          <a:p xmlns:a="http://schemas.openxmlformats.org/drawingml/2006/main">
            <a:r>
              <a:t/>
            </a:r>
            <a:endParaRPr/>
          </a:p>
          <a:p xmlns:a="http://schemas.openxmlformats.org/drawingml/2006/main">
            <a:r>
              <a:t>Assistance for people affected by war clearly illustrates how the national and local levels complement one another. According to an announcement dated 29 March 2022, KIRP launched a free hotline operated by the Legal Assistance Coordination Centre. The Centre gathered information on available assistance and connected those in need with service points operating across the country. Attorneys-at-law, advocates and lawyers from civil society organisations worked together. This was not the achievement of a single professional organisation alone. From the perspective of someone seeking assistance, the first question can be crucial: whom can I turn to? Professional advice is not effectively accessible if a person does not know where to obtain it or cannot communicate with the provider. I am referring to an organisational mechanism used in 2022, rather than giving current instructions for using the hotline. The lesson concerns the value of an enduring network of cooperation that professional self-government can activate in a crisis.</a:t>
            </a:r>
            <a:endParaRPr/>
          </a:p>
          <a:p xmlns:a="http://schemas.openxmlformats.org/drawingml/2006/main">
            <a:r>
              <a:t/>
            </a:r>
            <a:endParaRPr/>
          </a:p>
          <a:p xmlns:a="http://schemas.openxmlformats.org/drawingml/2006/main">
            <a:r>
              <a:t>[Sources]</a:t>
            </a:r>
            <a:endParaRPr/>
          </a:p>
          <a:p xmlns:a="http://schemas.openxmlformats.org/drawingml/2006/main">
            <a:r>
              <a:t>https://www.oirpwarszawa.pl/aktualnosci/48-800-088-544-ruszyla-infolinia-telefoniczna-centrum-koordynacji-pomocy-prawnej-dla-obywateli-ukrainy/</a:t>
            </a:r>
            <a:endParaRPr/>
          </a:p>
          <a:p xmlns:a="http://schemas.openxmlformats.org/drawingml/2006/main">
            <a:r>
              <a:t>https://www.oirplodz.pl/news/bezplatna-pomoc-prawna-dla-obywateli-ukrainy-szczegolowe-informacje/</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12:20–13:25</a:t>
            </a:r>
          </a:p>
          <a:p xmlns:a="http://schemas.openxmlformats.org/drawingml/2006/main">
            <a:r>
              <a:t/>
            </a:r>
          </a:p>
          <a:p xmlns:a="http://schemas.openxmlformats.org/drawingml/2006/main">
            <a:r>
              <a:t>Professional independence means that a lawyer exercises independent judgement; it does not mean unrestricted freedom of action. It is complemented by ethical rules, competence and accountability. The amendments to the Code of Ethics adopted by the Extraordinary National Congress in July 2022 have applied since January 2023. The Ethics Committee publishes opinions that help clarify practical dilemmas. These should not be equated with legislation or court judgments. In the area of professional competence, a recent example is the KIRP and OBSiL guide to the Information Portal of the Ordinary Courts, made available in February 2026. The significance for clients is straightforward: familiarity with the tools and procedural requirements helps lawyers perform their duties correctly. Publishing a guide does not, in itself, demonstrate a reduction in errors. It does demonstrate a specific initiative supporting quality. Professional self-government should both protect attorneys-at-law against unlawful pressure and respond to breaches of their duties towards clients.</a:t>
            </a:r>
          </a:p>
          <a:p xmlns:a="http://schemas.openxmlformats.org/drawingml/2006/main">
            <a:r>
              <a:t/>
            </a:r>
          </a:p>
          <a:p xmlns:a="http://schemas.openxmlformats.org/drawingml/2006/main">
            <a:r>
              <a:t>[Sources]</a:t>
            </a:r>
          </a:p>
          <a:p xmlns:a="http://schemas.openxmlformats.org/drawingml/2006/main">
            <a:r>
              <a:t>https://kirp.pl/kodeks-etyki-radcy-prawnego-obowiazujacy-od-1-stycznia-2023-r-i-regulamin-wykonywania-zawodu/</a:t>
            </a:r>
          </a:p>
          <a:p xmlns:a="http://schemas.openxmlformats.org/drawingml/2006/main">
            <a:r>
              <a:t>https://kirp.pl/zbior-stanowisk-komisji-etyki-i-wykonywania-zawodu-do-5-lipca-2024-roku/</a:t>
            </a:r>
          </a:p>
          <a:p xmlns:a="http://schemas.openxmlformats.org/drawingml/2006/main">
            <a:r>
              <a:t>https://kirp.pl/pobierz-nowy-e-book-kirp-i-przygotuj-sie-do-zmian-w-portalu-informacyjnym/</a:t>
            </a:r>
          </a:p>
          <a:p xmlns:a="http://schemas.openxmlformats.org/drawingml/2006/main">
            <a:r>
              <a:t>https://eli.gov.pl/api/acts/DU/2024/499/text.html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13:25–15:00</a:t>
            </a:r>
            <a:endParaRPr/>
          </a:p>
          <a:p xmlns:a="http://schemas.openxmlformats.org/drawingml/2006/main">
            <a:r>
              <a:t/>
            </a:r>
            <a:endParaRPr/>
          </a:p>
          <a:p xmlns:a="http://schemas.openxmlformats.org/drawingml/2006/main">
            <a:r>
              <a:t>To conclude, I suggest we return to the citizen’s perspective. These examples illustrate three functions of professional self-government: contributing to lawmaking, organising access to assistance, and maintaining standards of professional practice. None of these functions is fulfilled merely because a bar formally exists. They require independent governing bodies, competent support, the capacity to act and a willingness to account for results. Autonomy does not mean exemption from the law: the Act provides for supervision by the Minister of Justice within specified limits, and professionals remain accountable for their actions.</a:t>
            </a:r>
            <a:endParaRPr/>
          </a:p>
          <a:p xmlns:a="http://schemas.openxmlformats.org/drawingml/2006/main">
            <a:r>
              <a:t/>
            </a:r>
            <a:endParaRPr/>
          </a:p>
          <a:p xmlns:a="http://schemas.openxmlformats.org/drawingml/2006/main">
            <a:r>
              <a:t>Results should be assessed by more than the number of opinions, training sessions and volunteers. Waiting times, accessibility for people with particular needs, the quality of assistance and effective handling of complaints also matter. The announcements cited here document specific activities and selected legislative changes; they do not provide a comprehensive measurement of these outcomes.</a:t>
            </a:r>
            <a:endParaRPr/>
          </a:p>
          <a:p xmlns:a="http://schemas.openxmlformats.org/drawingml/2006/main">
            <a:r>
              <a:t/>
            </a:r>
            <a:endParaRPr/>
          </a:p>
          <a:p xmlns:a="http://schemas.openxmlformats.org/drawingml/2006/main">
            <a:r>
              <a:t>My final argument is this: the independence of professional self-government has public value when it enables lawyers to protect their clients’ rights more effectively and with greater integrity. The Polish example shows the instruments available to fulfil this function, while also demonstrating the need to assess their effectiveness continuously. Independence is a prerequisite for good legal assistance; its credibility is built through daily accountability to the citizen.</a:t>
            </a:r>
            <a:endParaRPr/>
          </a:p>
          <a:p xmlns:a="http://schemas.openxmlformats.org/drawingml/2006/main">
            <a:r>
              <a:t/>
            </a:r>
            <a:endParaRPr/>
          </a:p>
          <a:p xmlns:a="http://schemas.openxmlformats.org/drawingml/2006/main">
            <a:r>
              <a:t>[Sources]</a:t>
            </a:r>
            <a:endParaRPr/>
          </a:p>
          <a:p xmlns:a="http://schemas.openxmlformats.org/drawingml/2006/main">
            <a:r>
              <a:t>https://www.prezydent.pl/prawo/konstytucja-rp</a:t>
            </a:r>
            <a:endParaRPr/>
          </a:p>
          <a:p xmlns:a="http://schemas.openxmlformats.org/drawingml/2006/main">
            <a:r>
              <a:t>https://eli.gov.pl/api/acts/DU/2024/499/text.html</a:t>
            </a:r>
            <a:endParaRPr/>
          </a:p>
          <a:p xmlns:a="http://schemas.openxmlformats.org/drawingml/2006/main">
            <a:r>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db19d6c9f84b31"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b0cbd3ff1248e5" /><Relationship Type="http://schemas.openxmlformats.org/officeDocument/2006/relationships/slideLayout" Target="/ppt/slideLayouts/slideLayout1.xml" Id="R9e1bb36a17154d7f"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e1bb36a17154d7f"/>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50491d336e74405" /><Relationship Type="http://schemas.openxmlformats.org/officeDocument/2006/relationships/image" Target="/ppt/media/image.png" Id="R20ee801f0ef641ca" /><Relationship Type="http://schemas.openxmlformats.org/officeDocument/2006/relationships/image" Target="/ppt/media/image2.png" Id="Rc7d0671e32b3445c" /><Relationship Type="http://schemas.openxmlformats.org/officeDocument/2006/relationships/image" Target="/ppt/media/image3.png" Id="R1e3774bedf0c4022" /><Relationship Type="http://schemas.openxmlformats.org/officeDocument/2006/relationships/image" Target="/ppt/media/image4.png" Id="R59538c8c8d004257" /><Relationship Type="http://schemas.openxmlformats.org/officeDocument/2006/relationships/image" Target="/ppt/media/image5.png" Id="Ra637cef0efd64797" /><Relationship Type="http://schemas.openxmlformats.org/officeDocument/2006/relationships/image" Target="/ppt/media/image.svg" Id="Re95b1c35385942d8" /><Relationship Type="http://schemas.openxmlformats.org/officeDocument/2006/relationships/notesSlide" Target="/ppt/notesSlides/notesSlide1.xml" Id="R702038730dc1445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78d967610074931" /><Relationship Type="http://schemas.openxmlformats.org/officeDocument/2006/relationships/image" Target="/ppt/media/image6.png" Id="R19a86fc04d124d9e" /><Relationship Type="http://schemas.openxmlformats.org/officeDocument/2006/relationships/notesSlide" Target="/ppt/notesSlides/notesSlide2.xml" Id="R4e15f16d9ff545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67b6e0926c24e27" /><Relationship Type="http://schemas.openxmlformats.org/officeDocument/2006/relationships/image" Target="/ppt/media/image7.png" Id="Rfc1976c7692f4658" /><Relationship Type="http://schemas.openxmlformats.org/officeDocument/2006/relationships/image" Target="/ppt/media/image8.png" Id="R867132a0e5ec4e39" /><Relationship Type="http://schemas.openxmlformats.org/officeDocument/2006/relationships/image" Target="/ppt/media/image2.svg" Id="R8c355748d6e14a09" /><Relationship Type="http://schemas.openxmlformats.org/officeDocument/2006/relationships/notesSlide" Target="/ppt/notesSlides/notesSlide3.xml" Id="Rc76f733f227546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76120893d464fe2" /><Relationship Type="http://schemas.openxmlformats.org/officeDocument/2006/relationships/image" Target="/ppt/media/image9.png" Id="R9a35be4eab6845d4" /><Relationship Type="http://schemas.openxmlformats.org/officeDocument/2006/relationships/image" Target="/ppt/media/image10.png" Id="R9265de0f8b5f46c8" /><Relationship Type="http://schemas.openxmlformats.org/officeDocument/2006/relationships/notesSlide" Target="/ppt/notesSlides/notesSlide4.xml" Id="R5f82c8cccf314e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57608233b5b499b" /><Relationship Type="http://schemas.openxmlformats.org/officeDocument/2006/relationships/image" Target="/ppt/media/image9.png" Id="Rb38747e0f1c74dc3" /><Relationship Type="http://schemas.openxmlformats.org/officeDocument/2006/relationships/image" Target="/ppt/media/image10.png" Id="Rc3d89d17900e47e0" /><Relationship Type="http://schemas.openxmlformats.org/officeDocument/2006/relationships/notesSlide" Target="/ppt/notesSlides/notesSlide5.xml" Id="Ra7397da2ddc745b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67b8bde06e74106" /><Relationship Type="http://schemas.openxmlformats.org/officeDocument/2006/relationships/image" Target="/ppt/media/image7.png" Id="R409cb65a49544d40" /><Relationship Type="http://schemas.openxmlformats.org/officeDocument/2006/relationships/image" Target="/ppt/media/image8.png" Id="R5a2bbdef49cf4d56" /><Relationship Type="http://schemas.openxmlformats.org/officeDocument/2006/relationships/image" Target="/ppt/media/image2.svg" Id="R235fbaca9a1f4b46" /><Relationship Type="http://schemas.openxmlformats.org/officeDocument/2006/relationships/notesSlide" Target="/ppt/notesSlides/notesSlide6.xml" Id="Rf6a48ddf8a994e2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6b1aeb4b28a474d" /><Relationship Type="http://schemas.openxmlformats.org/officeDocument/2006/relationships/image" Target="/ppt/media/image7.png" Id="R68172b5ec124494e" /><Relationship Type="http://schemas.openxmlformats.org/officeDocument/2006/relationships/image" Target="/ppt/media/image8.png" Id="R5cb33bab93e64b16" /><Relationship Type="http://schemas.openxmlformats.org/officeDocument/2006/relationships/image" Target="/ppt/media/image2.svg" Id="R99fb0d0f5be749f7" /><Relationship Type="http://schemas.openxmlformats.org/officeDocument/2006/relationships/notesSlide" Target="/ppt/notesSlides/notesSlide7.xml" Id="Re9cd4f76e3aa4d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15a8f827d9c415b" /><Relationship Type="http://schemas.openxmlformats.org/officeDocument/2006/relationships/image" Target="/ppt/media/image9.png" Id="Reab2620ac7b44cf2" /><Relationship Type="http://schemas.openxmlformats.org/officeDocument/2006/relationships/image" Target="/ppt/media/image10.png" Id="Re5de4ed737004526" /><Relationship Type="http://schemas.openxmlformats.org/officeDocument/2006/relationships/notesSlide" Target="/ppt/notesSlides/notesSlide8.xml" Id="R155e40fd8a15405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48a1d540f654945" /><Relationship Type="http://schemas.openxmlformats.org/officeDocument/2006/relationships/image" Target="/ppt/media/image9.png" Id="Ra4466c0100b44fbb" /><Relationship Type="http://schemas.openxmlformats.org/officeDocument/2006/relationships/image" Target="/ppt/media/image10.png" Id="R9aaf2a960d4248c7" /><Relationship Type="http://schemas.openxmlformats.org/officeDocument/2006/relationships/notesSlide" Target="/ppt/notesSlides/notesSlide9.xml" Id="Rf4e21b60ad834c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a14629bf1754d46" /><Relationship Type="http://schemas.openxmlformats.org/officeDocument/2006/relationships/image" Target="/ppt/media/image7.png" Id="Rb18d802844df470e" /><Relationship Type="http://schemas.openxmlformats.org/officeDocument/2006/relationships/image" Target="/ppt/media/image8.png" Id="R70e3fc782e2a4b04" /><Relationship Type="http://schemas.openxmlformats.org/officeDocument/2006/relationships/image" Target="/ppt/media/image2.svg" Id="R157e03be7e8443eb" /><Relationship Type="http://schemas.openxmlformats.org/officeDocument/2006/relationships/notesSlide" Target="/ppt/notesSlides/notesSlide10.xml" Id="Rc2ae7f0052c842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dad1613ac784ff9" /><Relationship Type="http://schemas.openxmlformats.org/officeDocument/2006/relationships/image" Target="/ppt/media/image9.png" Id="Rb0e800259da9471d" /><Relationship Type="http://schemas.openxmlformats.org/officeDocument/2006/relationships/image" Target="/ppt/media/image10.png" Id="Rd597f5a8c88e4726" /><Relationship Type="http://schemas.openxmlformats.org/officeDocument/2006/relationships/notesSlide" Target="/ppt/notesSlides/notesSlide11.xml" Id="R43fc79e5fd8541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286838627e8448c" /><Relationship Type="http://schemas.openxmlformats.org/officeDocument/2006/relationships/image" Target="/ppt/media/image6.png" Id="Rba1d7955e043436b" /><Relationship Type="http://schemas.openxmlformats.org/officeDocument/2006/relationships/notesSlide" Target="/ppt/notesSlides/notesSlide12.xml" Id="R6b17db62fec64bc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355ed9d779e46bf" /><Relationship Type="http://schemas.openxmlformats.org/officeDocument/2006/relationships/image" Target="/ppt/media/image7.png" Id="Rfbc770d751184953" /><Relationship Type="http://schemas.openxmlformats.org/officeDocument/2006/relationships/image" Target="/ppt/media/image8.png" Id="R434a85c16d6d4262" /><Relationship Type="http://schemas.openxmlformats.org/officeDocument/2006/relationships/image" Target="/ppt/media/image2.svg" Id="Rfb2c630c8ec74b76" /><Relationship Type="http://schemas.openxmlformats.org/officeDocument/2006/relationships/notesSlide" Target="/ppt/notesSlides/notesSlide13.xml" Id="R7f109783f3c6475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716c136121146c4" /><Relationship Type="http://schemas.openxmlformats.org/officeDocument/2006/relationships/image" Target="/ppt/media/image9.png" Id="Rf670d341f7f0439f" /><Relationship Type="http://schemas.openxmlformats.org/officeDocument/2006/relationships/image" Target="/ppt/media/image10.png" Id="R2865aa7707b442e1" /><Relationship Type="http://schemas.openxmlformats.org/officeDocument/2006/relationships/notesSlide" Target="/ppt/notesSlides/notesSlide14.xml" Id="Raaafac2cfcd345c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55" name="Image 0"/>
          <p:cNvPicPr>
            <a:picLocks xmlns:a="http://schemas.openxmlformats.org/drawingml/2006/main" noChangeAspect="1"/>
          </p:cNvPicPr>
          <p:nvPr/>
        </p:nvPicPr>
        <p:blipFill>
          <a:blip xmlns:r="http://schemas.openxmlformats.org/officeDocument/2006/relationships" xmlns:a="http://schemas.openxmlformats.org/drawingml/2006/main" r:embed="R20ee801f0ef641ca"/>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56" name="Image 1"/>
          <p:cNvPicPr>
            <a:picLocks xmlns:a="http://schemas.openxmlformats.org/drawingml/2006/main" noChangeAspect="1"/>
          </p:cNvPicPr>
          <p:nvPr/>
        </p:nvPicPr>
        <p:blipFill>
          <a:blip xmlns:r="http://schemas.openxmlformats.org/officeDocument/2006/relationships" xmlns:a="http://schemas.openxmlformats.org/drawingml/2006/main" r:embed="Rc7d0671e32b3445c"/>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57" name="Image 2"/>
          <p:cNvPicPr>
            <a:picLocks xmlns:a="http://schemas.openxmlformats.org/drawingml/2006/main" noChangeAspect="1"/>
          </p:cNvPicPr>
          <p:nvPr/>
        </p:nvPicPr>
        <p:blipFill>
          <a:blip xmlns:r="http://schemas.openxmlformats.org/officeDocument/2006/relationships" xmlns:a="http://schemas.openxmlformats.org/drawingml/2006/main" r:embed="R1e3774bedf0c4022"/>
          <a:stretch xmlns:a="http://schemas.openxmlformats.org/drawingml/2006/main">
            <a:fillRect l="0" t="0" r="0" b="0"/>
          </a:stretch>
        </p:blipFill>
        <p:spPr>
          <a:xfrm xmlns:a="http://schemas.openxmlformats.org/drawingml/2006/main">
            <a:off x="0" y="0"/>
            <a:ext cx="5157827" cy="10287000"/>
          </a:xfrm>
          <a:prstGeom xmlns:a="http://schemas.openxmlformats.org/drawingml/2006/main" prst="rect">
            <a:avLst/>
          </a:prstGeom>
        </p:spPr>
      </p:pic>
      <p:pic>
        <p:nvPicPr>
          <p:cNvPr id="58" name="Image 9"/>
          <p:cNvPicPr>
            <a:picLocks xmlns:a="http://schemas.openxmlformats.org/drawingml/2006/main" noChangeAspect="1"/>
          </p:cNvPicPr>
          <p:nvPr/>
        </p:nvPicPr>
        <p:blipFill>
          <a:blip xmlns:r="http://schemas.openxmlformats.org/officeDocument/2006/relationships" xmlns:a="http://schemas.openxmlformats.org/drawingml/2006/main" r:embed="R59538c8c8d004257"/>
          <a:stretch xmlns:a="http://schemas.openxmlformats.org/drawingml/2006/main">
            <a:fillRect l="0" t="0" r="0" b="0"/>
          </a:stretch>
        </p:blipFill>
        <p:spPr>
          <a:xfrm xmlns:a="http://schemas.openxmlformats.org/drawingml/2006/main">
            <a:off x="390525" y="1895475"/>
            <a:ext cx="4933950" cy="8391525"/>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81671EB9-DA21-4552-AAB9-4E71DA3BD094}"/>
              </a:ext>
            </a:extLst>
          </p:cNvPr>
          <p:cNvSpPr>
            <a:spLocks xmlns:a="http://schemas.openxmlformats.org/drawingml/2006/main" noGrp="1"/>
          </p:cNvSpPr>
          <p:nvPr/>
        </p:nvSpPr>
        <p:spPr>
          <a:xfrm xmlns:a="http://schemas.openxmlformats.org/drawingml/2006/main">
            <a:off x="7239000" y="1333500"/>
            <a:ext cx="9440228" cy="428625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00000"/>
              </a:lnSpc>
              <a:buNone/>
              <a:defRPr sz="6200" b="0">
                <a:solidFill>
                  <a:srgbClr val="FFFFFF"/>
                </a:solidFill>
                <a:latin typeface="Arial"/>
                <a:ea typeface="Arial"/>
                <a:cs typeface="Arial"/>
              </a:defRPr>
            </a:pPr>
            <a:r>
              <a:rPr sz="6200" b="0">
                <a:solidFill>
                  <a:srgbClr val="FFFFFF"/>
                </a:solidFill>
                <a:latin typeface="Arial"/>
                <a:ea typeface="Arial"/>
                <a:cs typeface="Arial"/>
              </a:rPr>
              <a:t>INDEPENDENT SELF-GOVERNMENT.</a:t>
            </a:r>
            <a:endParaRPr sz="6200">
              <a:latin typeface="Arial"/>
              <a:ea typeface="Arial"/>
              <a:cs typeface="Arial"/>
            </a:endParaRPr>
          </a:p>
          <a:p xmlns:a="http://schemas.openxmlformats.org/drawingml/2006/main">
            <a:pPr marL="0" indent="0" algn="l">
              <a:lnSpc>
                <a:spcPct val="100000"/>
              </a:lnSpc>
              <a:buNone/>
              <a:defRPr sz="6200" b="0">
                <a:solidFill>
                  <a:srgbClr val="FFFFFF"/>
                </a:solidFill>
                <a:latin typeface="Arial"/>
                <a:ea typeface="Arial"/>
                <a:cs typeface="Arial"/>
              </a:defRPr>
            </a:pPr>
            <a:r>
              <a:rPr sz="6200" b="0">
                <a:solidFill>
                  <a:srgbClr val="FFFFFF"/>
                </a:solidFill>
                <a:latin typeface="Arial"/>
                <a:ea typeface="Arial"/>
                <a:cs typeface="Arial"/>
              </a:rPr>
              <a:t>INDEPENDENT ATTORNEYS-AT-LAW.</a:t>
            </a:r>
          </a:p>
        </p:txBody>
      </p:sp>
      <p:sp>
        <p:nvSpPr>
          <p:cNvPr id="15" name="Text 1">
            <a:extLst xmlns:a="http://schemas.openxmlformats.org/drawingml/2006/main">
              <a:ext uri="{FF2B5EF4-FFF2-40B4-BE49-F238E27FC236}">
                <a16:creationId xmlns:a16="http://schemas.microsoft.com/office/drawing/2014/main" id="{5F4D9565-D8A0-44E1-BC70-9998DE698AB7}"/>
              </a:ext>
            </a:extLst>
          </p:cNvPr>
          <p:cNvSpPr>
            <a:spLocks xmlns:a="http://schemas.openxmlformats.org/drawingml/2006/main" noGrp="1"/>
          </p:cNvSpPr>
          <p:nvPr/>
        </p:nvSpPr>
        <p:spPr>
          <a:xfrm xmlns:a="http://schemas.openxmlformats.org/drawingml/2006/main">
            <a:off x="7296150" y="6191250"/>
            <a:ext cx="9429750" cy="1333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2800" b="0">
                <a:solidFill>
                  <a:srgbClr val="FFFFFF"/>
                </a:solidFill>
                <a:latin typeface="Arial"/>
                <a:ea typeface="Arial"/>
                <a:cs typeface="Arial"/>
              </a:defRPr>
            </a:pPr>
            <a:r>
              <a:rPr sz="2800" b="0">
                <a:solidFill>
                  <a:srgbClr val="FFFFFF"/>
                </a:solidFill>
                <a:latin typeface="Arial"/>
                <a:ea typeface="Arial"/>
                <a:cs typeface="Arial"/>
              </a:rPr>
              <a:t>Influence on legislation and effective access</a:t>
            </a:r>
            <a:endParaRPr sz="2800">
              <a:latin typeface="Arial"/>
              <a:ea typeface="Arial"/>
              <a:cs typeface="Arial"/>
            </a:endParaRPr>
          </a:p>
          <a:p xmlns:a="http://schemas.openxmlformats.org/drawingml/2006/main">
            <a:pPr marL="0" indent="0" algn="l">
              <a:lnSpc>
                <a:spcPct val="120000"/>
              </a:lnSpc>
              <a:buNone/>
              <a:defRPr sz="2800" b="0">
                <a:solidFill>
                  <a:srgbClr val="FFFFFF"/>
                </a:solidFill>
                <a:latin typeface="Arial"/>
                <a:ea typeface="Arial"/>
                <a:cs typeface="Arial"/>
              </a:defRPr>
            </a:pPr>
            <a:r>
              <a:rPr sz="2800" b="0">
                <a:solidFill>
                  <a:srgbClr val="FFFFFF"/>
                </a:solidFill>
                <a:latin typeface="Arial"/>
                <a:ea typeface="Arial"/>
                <a:cs typeface="Arial"/>
              </a:rPr>
              <a:t>to justice in Poland</a:t>
            </a:r>
            <a:endParaRPr sz="2800">
              <a:latin typeface="Arial"/>
              <a:ea typeface="Arial"/>
              <a:cs typeface="Arial"/>
            </a:endParaRPr>
          </a:p>
        </p:txBody>
      </p:sp>
      <p:sp>
        <p:nvSpPr>
          <p:cNvPr id="16" name="Text 2">
            <a:extLst xmlns:a="http://schemas.openxmlformats.org/drawingml/2006/main">
              <a:ext uri="{FF2B5EF4-FFF2-40B4-BE49-F238E27FC236}">
                <a16:creationId xmlns:a16="http://schemas.microsoft.com/office/drawing/2014/main" id="{65B53160-52ED-4E4D-A2C1-AF519ED0B766}"/>
              </a:ext>
            </a:extLst>
          </p:cNvPr>
          <p:cNvSpPr>
            <a:spLocks xmlns:a="http://schemas.openxmlformats.org/drawingml/2006/main" noGrp="1"/>
          </p:cNvSpPr>
          <p:nvPr/>
        </p:nvSpPr>
        <p:spPr>
          <a:xfrm xmlns:a="http://schemas.openxmlformats.org/drawingml/2006/main">
            <a:off x="7296150" y="8001000"/>
            <a:ext cx="5905500" cy="381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1800" b="0">
                <a:solidFill>
                  <a:srgbClr val="9BBCFE"/>
                </a:solidFill>
                <a:latin typeface="Arial"/>
                <a:ea typeface="Arial"/>
                <a:cs typeface="Arial"/>
              </a:defRPr>
            </a:pPr>
            <a:r>
              <a:rPr sz="1800" b="0">
                <a:solidFill>
                  <a:srgbClr val="9BBCFE"/>
                </a:solidFill>
                <a:latin typeface="Arial"/>
                <a:ea typeface="Arial"/>
                <a:cs typeface="Arial"/>
              </a:rPr>
              <a:t>THE POLISH EXPERIENCE</a:t>
            </a:r>
            <a:endParaRPr>
              <a:latin typeface="Arial"/>
              <a:ea typeface="Arial"/>
              <a:cs typeface="Arial"/>
            </a:endParaRPr>
          </a:p>
        </p:txBody>
      </p:sp>
      <p:pic>
        <p:nvPicPr>
          <p:cNvPr id="62" name="Graphic 36"/>
          <p:cNvPicPr>
            <a:picLocks xmlns:a="http://schemas.openxmlformats.org/drawingml/2006/main" noChangeAspect="1"/>
          </p:cNvPicPr>
          <p:nvPr/>
        </p:nvPicPr>
        <p:blipFill>
          <a:blip xmlns:r="http://schemas.openxmlformats.org/officeDocument/2006/relationships" xmlns:a="http://schemas.openxmlformats.org/drawingml/2006/main" r:embed="Ra637cef0efd64797">
            <a:extLst>
              <a:ext uri="{96DAC541-7B7A-43D3-8B79-37D633B846F1}">
                <asvg:svgBlip xmlns:asvg="http://schemas.microsoft.com/office/drawing/2016/SVG/main" r:embed="Re95b1c35385942d8"/>
              </a:ext>
            </a:extLst>
          </a:blip>
          <a:stretch xmlns:a="http://schemas.openxmlformats.org/drawingml/2006/main">
            <a:fillRect l="0" t="0" r="0" b="0"/>
          </a:stretch>
        </p:blipFill>
        <p:spPr>
          <a:xfrm xmlns:a="http://schemas.openxmlformats.org/drawingml/2006/main">
            <a:off x="14712950" y="7572375"/>
            <a:ext cx="2184400" cy="1524000"/>
          </a:xfrm>
          <a:prstGeom xmlns:a="http://schemas.openxmlformats.org/drawingml/2006/main" prst="rect">
            <a:avLst/>
          </a:prstGeom>
        </p:spPr>
      </p:pic>
      <p:sp>
        <p:nvSpPr>
          <p:cNvPr id="46" name="Straight Connector 45">
            <a:extLst xmlns:a="http://schemas.openxmlformats.org/drawingml/2006/main">
              <a:ext uri="{FF2B5EF4-FFF2-40B4-BE49-F238E27FC236}">
                <a16:creationId xmlns:a16="http://schemas.microsoft.com/office/drawing/2014/main" id="{969EEB77-1579-43F3-BC0B-9BB2A6D32F49}"/>
              </a:ext>
            </a:extLst>
          </p:cNvPr>
          <p:cNvSpPr>
            <a:spLocks xmlns:a="http://schemas.openxmlformats.org/drawingml/2006/main" noGrp="1"/>
          </p:cNvSpPr>
          <p:nvPr/>
        </p:nvSpPr>
        <p:spPr>
          <a:xfrm xmlns:a="http://schemas.openxmlformats.org/drawingml/2006/main">
            <a:off x="6622542" y="1238250"/>
            <a:ext cx="0" cy="4429125"/>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48" name="Straight Connector 47">
            <a:extLst xmlns:a="http://schemas.openxmlformats.org/drawingml/2006/main">
              <a:ext uri="{FF2B5EF4-FFF2-40B4-BE49-F238E27FC236}">
                <a16:creationId xmlns:a16="http://schemas.microsoft.com/office/drawing/2014/main" id="{ABDB9C23-E789-470F-8A85-372A46B53CCE}"/>
              </a:ext>
            </a:extLst>
          </p:cNvPr>
          <p:cNvSpPr>
            <a:spLocks xmlns:a="http://schemas.openxmlformats.org/drawingml/2006/main" noGrp="1"/>
          </p:cNvSpPr>
          <p:nvPr/>
        </p:nvSpPr>
        <p:spPr>
          <a:xfrm xmlns:a="http://schemas.openxmlformats.org/drawingml/2006/main">
            <a:off x="16842677" y="1238250"/>
            <a:ext cx="0" cy="4429125"/>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4" name="page">
            <a:extLst xmlns:a="http://schemas.openxmlformats.org/drawingml/2006/main">
              <a:ext uri="{FF2B5EF4-FFF2-40B4-BE49-F238E27FC236}">
                <a16:creationId xmlns:a16="http://schemas.microsoft.com/office/drawing/2014/main" id="{6DBB85FF-5F93-471C-8F33-9935A10D3BD0}"/>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9BBCFE"/>
                </a:solidFill>
                <a:latin typeface="Arial"/>
                <a:ea typeface="Arial"/>
                <a:cs typeface="Arial"/>
              </a:defRPr>
            </a:pPr>
            <a:r>
              <a:rPr sz="1350" b="0">
                <a:solidFill>
                  <a:srgbClr val="9BBCFE"/>
                </a:solidFill>
                <a:latin typeface="Arial"/>
                <a:ea typeface="Arial"/>
                <a:cs typeface="Arial"/>
              </a:rPr>
              <a:t>01</a:t>
            </a:r>
          </a:p>
        </p:txBody>
      </p:sp>
    </p:spTree>
    <p:extLst>
      <p:ext uri="{BB962C8B-B14F-4D97-AF65-F5344CB8AC3E}">
        <p14:creationId xmlns:p14="http://schemas.microsoft.com/office/powerpoint/2010/main" val="303088142"/>
      </p:ext>
    </p:extLst>
  </p:cSld>
</p:sld>
</file>

<file path=ppt/slides/slide2.xml><?xml version="1.0" encoding="utf-8"?>
<p:sld xmlns:p="http://schemas.openxmlformats.org/presentationml/2006/main">
  <p:cSld>
    <p:bg>
      <p:bgPr>
        <a:solidFill xmlns:a="http://schemas.openxmlformats.org/drawingml/2006/main">
          <a:srgbClr val="EEF1F7"/>
        </a:solidFill>
      </p:bgPr>
    </p:bg>
    <p:spTree>
      <p:nvGrpSpPr>
        <p:cNvPr id="1" name=""/>
        <p:cNvGrpSpPr/>
        <p:nvPr/>
      </p:nvGrpSpPr>
      <p:grpSpPr>
        <a:xfrm xmlns:a="http://schemas.openxmlformats.org/drawingml/2006/main"/>
      </p:grpSpPr>
      <p:pic>
        <p:nvPicPr>
          <p:cNvPr id="36" name="Image 0"/>
          <p:cNvPicPr>
            <a:picLocks xmlns:a="http://schemas.openxmlformats.org/drawingml/2006/main" noChangeAspect="1"/>
          </p:cNvPicPr>
          <p:nvPr/>
        </p:nvPicPr>
        <p:blipFill>
          <a:blip xmlns:r="http://schemas.openxmlformats.org/officeDocument/2006/relationships" xmlns:a="http://schemas.openxmlformats.org/drawingml/2006/main" r:embed="R19a86fc04d124d9e"/>
          <a:srcRect xmlns:a="http://schemas.openxmlformats.org/drawingml/2006/main" l="0" t="0" r="0" b="0"/>
          <a:stretch xmlns:a="http://schemas.openxmlformats.org/drawingml/2006/main"/>
        </p:blipFill>
        <p:spPr>
          <a:xfrm xmlns:a="http://schemas.openxmlformats.org/drawingml/2006/main">
            <a:off x="12201526" y="3962401"/>
            <a:ext cx="4114800" cy="52006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76E3FE21-7BEC-4778-B7DA-C77BB89B5CFA}"/>
              </a:ext>
            </a:extLst>
          </p:cNvPr>
          <p:cNvSpPr>
            <a:spLocks xmlns:a="http://schemas.openxmlformats.org/drawingml/2006/main" noGrp="1"/>
          </p:cNvSpPr>
          <p:nvPr/>
        </p:nvSpPr>
        <p:spPr>
          <a:xfrm xmlns:a="http://schemas.openxmlformats.org/drawingml/2006/main">
            <a:off x="15401926"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D30CB84F-2662-4BED-8DC9-D7D610081CEE}"/>
              </a:ext>
            </a:extLst>
          </p:cNvPr>
          <p:cNvSpPr>
            <a:spLocks xmlns:a="http://schemas.openxmlformats.org/drawingml/2006/main" noGrp="1"/>
          </p:cNvSpPr>
          <p:nvPr/>
        </p:nvSpPr>
        <p:spPr>
          <a:xfrm xmlns:a="http://schemas.openxmlformats.org/drawingml/2006/main">
            <a:off x="15554326"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03</a:t>
            </a:r>
            <a:endParaRPr sz="2200">
              <a:latin typeface="Arial"/>
              <a:ea typeface="Arial"/>
              <a:cs typeface="Arial"/>
            </a:endParaRPr>
          </a:p>
        </p:txBody>
      </p:sp>
      <p:sp>
        <p:nvSpPr>
          <p:cNvPr id="5" name="Text 2">
            <a:extLst xmlns:a="http://schemas.openxmlformats.org/drawingml/2006/main">
              <a:ext uri="{FF2B5EF4-FFF2-40B4-BE49-F238E27FC236}">
                <a16:creationId xmlns:a16="http://schemas.microsoft.com/office/drawing/2014/main" id="{E25CA6AE-E4C6-4542-9513-AEDC2C86CF1F}"/>
              </a:ext>
            </a:extLst>
          </p:cNvPr>
          <p:cNvSpPr>
            <a:spLocks xmlns:a="http://schemas.openxmlformats.org/drawingml/2006/main" noGrp="1"/>
          </p:cNvSpPr>
          <p:nvPr/>
        </p:nvSpPr>
        <p:spPr>
          <a:xfrm xmlns:a="http://schemas.openxmlformats.org/drawingml/2006/main">
            <a:off x="12506327"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CONSTITUTION: ART. 45</a:t>
            </a:r>
            <a:endParaRPr sz="2000">
              <a:latin typeface="Arial"/>
              <a:ea typeface="Arial"/>
              <a:cs typeface="Arial"/>
            </a:endParaRPr>
          </a:p>
        </p:txBody>
      </p:sp>
      <p:sp>
        <p:nvSpPr>
          <p:cNvPr id="30" name="Straight Connector 29">
            <a:extLst xmlns:a="http://schemas.openxmlformats.org/drawingml/2006/main">
              <a:ext uri="{FF2B5EF4-FFF2-40B4-BE49-F238E27FC236}">
                <a16:creationId xmlns:a16="http://schemas.microsoft.com/office/drawing/2014/main" id="{7681911F-5BC5-45EE-B913-F39FABAE3119}"/>
              </a:ext>
            </a:extLst>
          </p:cNvPr>
          <p:cNvSpPr>
            <a:spLocks xmlns:a="http://schemas.openxmlformats.org/drawingml/2006/main" noGrp="1"/>
          </p:cNvSpPr>
          <p:nvPr/>
        </p:nvSpPr>
        <p:spPr>
          <a:xfrm xmlns:a="http://schemas.openxmlformats.org/drawingml/2006/main" rot="5400000">
            <a:off x="11388492" y="5745878"/>
            <a:ext cx="0" cy="1633698"/>
          </a:xfrm>
          <a:prstGeom xmlns:a="http://schemas.openxmlformats.org/drawingml/2006/main" prst="line">
            <a:avLst/>
          </a:prstGeom>
          <a:ln xmlns:a="http://schemas.openxmlformats.org/drawingml/2006/main" w="31750">
            <a:solidFill>
              <a:srgbClr val="C48D76"/>
            </a:solidFill>
            <a:headEnd type="diamond" w="lg" len="lg"/>
            <a:tailEnd type="none"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6" name="Text 3">
            <a:extLst xmlns:a="http://schemas.openxmlformats.org/drawingml/2006/main">
              <a:ext uri="{FF2B5EF4-FFF2-40B4-BE49-F238E27FC236}">
                <a16:creationId xmlns:a16="http://schemas.microsoft.com/office/drawing/2014/main" id="{2984991D-B0DF-4F08-9AD4-BC118EA944FB}"/>
              </a:ext>
            </a:extLst>
          </p:cNvPr>
          <p:cNvSpPr>
            <a:spLocks xmlns:a="http://schemas.openxmlformats.org/drawingml/2006/main" noGrp="1"/>
          </p:cNvSpPr>
          <p:nvPr/>
        </p:nvSpPr>
        <p:spPr>
          <a:xfrm xmlns:a="http://schemas.openxmlformats.org/drawingml/2006/main">
            <a:off x="12506326"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Everyone has the right to a hearing before an independent and impartial court.</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Professional assistance helps people exercise this right, especially the weaker party.</a:t>
            </a:r>
            <a:endParaRPr sz="1500">
              <a:latin typeface="Arial"/>
              <a:ea typeface="Arial"/>
              <a:cs typeface="Arial"/>
            </a:endParaRPr>
          </a:p>
        </p:txBody>
      </p:sp>
      <p:pic>
        <p:nvPicPr>
          <p:cNvPr id="42" name="Image 4"/>
          <p:cNvPicPr>
            <a:picLocks xmlns:a="http://schemas.openxmlformats.org/drawingml/2006/main" noChangeAspect="1"/>
          </p:cNvPicPr>
          <p:nvPr/>
        </p:nvPicPr>
        <p:blipFill>
          <a:blip xmlns:r="http://schemas.openxmlformats.org/officeDocument/2006/relationships" xmlns:a="http://schemas.openxmlformats.org/drawingml/2006/main" r:embed="R19a86fc04d124d9e"/>
          <a:srcRect xmlns:a="http://schemas.openxmlformats.org/drawingml/2006/main" l="0" t="0" r="0" b="0"/>
          <a:stretch xmlns:a="http://schemas.openxmlformats.org/drawingml/2006/main"/>
        </p:blipFill>
        <p:spPr>
          <a:xfrm xmlns:a="http://schemas.openxmlformats.org/drawingml/2006/main">
            <a:off x="7200900" y="3962401"/>
            <a:ext cx="4114800" cy="5200650"/>
          </a:xfrm>
          <a:prstGeom xmlns:a="http://schemas.openxmlformats.org/drawingml/2006/main" prst="rect">
            <a:avLst/>
          </a:prstGeom>
        </p:spPr>
      </p:pic>
      <p:sp>
        <p:nvSpPr>
          <p:cNvPr id="13" name="Shape 6">
            <a:extLst xmlns:a="http://schemas.openxmlformats.org/drawingml/2006/main">
              <a:ext uri="{FF2B5EF4-FFF2-40B4-BE49-F238E27FC236}">
                <a16:creationId xmlns:a16="http://schemas.microsoft.com/office/drawing/2014/main" id="{F275DF04-5D70-4026-9693-99CD9DEFE7A1}"/>
              </a:ext>
            </a:extLst>
          </p:cNvPr>
          <p:cNvSpPr>
            <a:spLocks xmlns:a="http://schemas.openxmlformats.org/drawingml/2006/main" noGrp="1"/>
          </p:cNvSpPr>
          <p:nvPr/>
        </p:nvSpPr>
        <p:spPr>
          <a:xfrm xmlns:a="http://schemas.openxmlformats.org/drawingml/2006/main">
            <a:off x="10401300"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14" name="Text 7">
            <a:extLst xmlns:a="http://schemas.openxmlformats.org/drawingml/2006/main">
              <a:ext uri="{FF2B5EF4-FFF2-40B4-BE49-F238E27FC236}">
                <a16:creationId xmlns:a16="http://schemas.microsoft.com/office/drawing/2014/main" id="{6B7E5F74-AEAC-4535-8578-1EA4B579F7F7}"/>
              </a:ext>
            </a:extLst>
          </p:cNvPr>
          <p:cNvSpPr>
            <a:spLocks xmlns:a="http://schemas.openxmlformats.org/drawingml/2006/main" noGrp="1"/>
          </p:cNvSpPr>
          <p:nvPr/>
        </p:nvSpPr>
        <p:spPr>
          <a:xfrm xmlns:a="http://schemas.openxmlformats.org/drawingml/2006/main">
            <a:off x="10553700"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02</a:t>
            </a:r>
            <a:endParaRPr sz="2200">
              <a:latin typeface="Arial"/>
              <a:ea typeface="Arial"/>
              <a:cs typeface="Arial"/>
            </a:endParaRPr>
          </a:p>
        </p:txBody>
      </p:sp>
      <p:sp>
        <p:nvSpPr>
          <p:cNvPr id="15" name="Text 8">
            <a:extLst xmlns:a="http://schemas.openxmlformats.org/drawingml/2006/main">
              <a:ext uri="{FF2B5EF4-FFF2-40B4-BE49-F238E27FC236}">
                <a16:creationId xmlns:a16="http://schemas.microsoft.com/office/drawing/2014/main" id="{C054A97C-4753-4C5B-951C-013CA2348B2D}"/>
              </a:ext>
            </a:extLst>
          </p:cNvPr>
          <p:cNvSpPr>
            <a:spLocks xmlns:a="http://schemas.openxmlformats.org/drawingml/2006/main" noGrp="1"/>
          </p:cNvSpPr>
          <p:nvPr/>
        </p:nvSpPr>
        <p:spPr>
          <a:xfrm xmlns:a="http://schemas.openxmlformats.org/drawingml/2006/main">
            <a:off x="7505701"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ACT: ART. 40</a:t>
            </a:r>
            <a:endParaRPr sz="2000">
              <a:latin typeface="Arial"/>
              <a:ea typeface="Arial"/>
              <a:cs typeface="Arial"/>
            </a:endParaRPr>
          </a:p>
        </p:txBody>
      </p:sp>
      <p:sp>
        <p:nvSpPr>
          <p:cNvPr id="28" name="Straight Connector 27">
            <a:extLst xmlns:a="http://schemas.openxmlformats.org/drawingml/2006/main">
              <a:ext uri="{FF2B5EF4-FFF2-40B4-BE49-F238E27FC236}">
                <a16:creationId xmlns:a16="http://schemas.microsoft.com/office/drawing/2014/main" id="{3C37FE56-7225-4980-B66B-BF58A08F226A}"/>
              </a:ext>
            </a:extLst>
          </p:cNvPr>
          <p:cNvSpPr>
            <a:spLocks xmlns:a="http://schemas.openxmlformats.org/drawingml/2006/main" noGrp="1"/>
          </p:cNvSpPr>
          <p:nvPr/>
        </p:nvSpPr>
        <p:spPr>
          <a:xfrm xmlns:a="http://schemas.openxmlformats.org/drawingml/2006/main" rot="5400000">
            <a:off x="6369925" y="5745878"/>
            <a:ext cx="0" cy="1633698"/>
          </a:xfrm>
          <a:prstGeom xmlns:a="http://schemas.openxmlformats.org/drawingml/2006/main" prst="line">
            <a:avLst/>
          </a:prstGeom>
          <a:ln xmlns:a="http://schemas.openxmlformats.org/drawingml/2006/main" w="31750">
            <a:solidFill>
              <a:srgbClr val="C48D76"/>
            </a:solidFill>
            <a:headEnd type="diamond" w="lg" len="lg"/>
            <a:tailEnd type="none"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6" name="Text 9">
            <a:extLst xmlns:a="http://schemas.openxmlformats.org/drawingml/2006/main">
              <a:ext uri="{FF2B5EF4-FFF2-40B4-BE49-F238E27FC236}">
                <a16:creationId xmlns:a16="http://schemas.microsoft.com/office/drawing/2014/main" id="{2ABA383C-2D5D-4A86-BE2E-D337D18D902D}"/>
              </a:ext>
            </a:extLst>
          </p:cNvPr>
          <p:cNvSpPr>
            <a:spLocks xmlns:a="http://schemas.openxmlformats.org/drawingml/2006/main" noGrp="1"/>
          </p:cNvSpPr>
          <p:nvPr/>
        </p:nvSpPr>
        <p:spPr>
          <a:xfrm xmlns:a="http://schemas.openxmlformats.org/drawingml/2006/main">
            <a:off x="7505700"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Self-government performs its functions independently and is subject to the law.</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Autonomy enables it to speak out on proposals made by public authorities.</a:t>
            </a:r>
            <a:endParaRPr sz="1500">
              <a:latin typeface="Arial"/>
              <a:ea typeface="Arial"/>
              <a:cs typeface="Arial"/>
            </a:endParaRPr>
          </a:p>
        </p:txBody>
      </p:sp>
      <p:pic>
        <p:nvPicPr>
          <p:cNvPr id="48" name="Image 6"/>
          <p:cNvPicPr>
            <a:picLocks xmlns:a="http://schemas.openxmlformats.org/drawingml/2006/main" noChangeAspect="1"/>
          </p:cNvPicPr>
          <p:nvPr/>
        </p:nvPicPr>
        <p:blipFill>
          <a:blip xmlns:r="http://schemas.openxmlformats.org/officeDocument/2006/relationships" xmlns:a="http://schemas.openxmlformats.org/drawingml/2006/main" r:embed="R19a86fc04d124d9e"/>
          <a:srcRect xmlns:a="http://schemas.openxmlformats.org/drawingml/2006/main" l="0" t="0" r="0" b="0"/>
          <a:stretch xmlns:a="http://schemas.openxmlformats.org/drawingml/2006/main"/>
        </p:blipFill>
        <p:spPr>
          <a:xfrm xmlns:a="http://schemas.openxmlformats.org/drawingml/2006/main">
            <a:off x="2200276" y="3962401"/>
            <a:ext cx="4114800" cy="5200650"/>
          </a:xfrm>
          <a:prstGeom xmlns:a="http://schemas.openxmlformats.org/drawingml/2006/main" prst="rect">
            <a:avLst/>
          </a:prstGeom>
        </p:spPr>
      </p:pic>
      <p:sp>
        <p:nvSpPr>
          <p:cNvPr id="19" name="Shape 10">
            <a:extLst xmlns:a="http://schemas.openxmlformats.org/drawingml/2006/main">
              <a:ext uri="{FF2B5EF4-FFF2-40B4-BE49-F238E27FC236}">
                <a16:creationId xmlns:a16="http://schemas.microsoft.com/office/drawing/2014/main" id="{E856C161-C657-4C83-A447-8C09EAF602C1}"/>
              </a:ext>
            </a:extLst>
          </p:cNvPr>
          <p:cNvSpPr>
            <a:spLocks xmlns:a="http://schemas.openxmlformats.org/drawingml/2006/main" noGrp="1"/>
          </p:cNvSpPr>
          <p:nvPr/>
        </p:nvSpPr>
        <p:spPr>
          <a:xfrm xmlns:a="http://schemas.openxmlformats.org/drawingml/2006/main">
            <a:off x="5400676"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20" name="Text 11">
            <a:extLst xmlns:a="http://schemas.openxmlformats.org/drawingml/2006/main">
              <a:ext uri="{FF2B5EF4-FFF2-40B4-BE49-F238E27FC236}">
                <a16:creationId xmlns:a16="http://schemas.microsoft.com/office/drawing/2014/main" id="{89CA6FE5-4624-487B-A544-40D88D097B81}"/>
              </a:ext>
            </a:extLst>
          </p:cNvPr>
          <p:cNvSpPr>
            <a:spLocks xmlns:a="http://schemas.openxmlformats.org/drawingml/2006/main" noGrp="1"/>
          </p:cNvSpPr>
          <p:nvPr/>
        </p:nvSpPr>
        <p:spPr>
          <a:xfrm xmlns:a="http://schemas.openxmlformats.org/drawingml/2006/main">
            <a:off x="5553076"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01</a:t>
            </a:r>
            <a:endParaRPr sz="2200">
              <a:latin typeface="Arial"/>
              <a:ea typeface="Arial"/>
              <a:cs typeface="Arial"/>
            </a:endParaRPr>
          </a:p>
        </p:txBody>
      </p:sp>
      <p:sp>
        <p:nvSpPr>
          <p:cNvPr id="21" name="Text 12">
            <a:extLst xmlns:a="http://schemas.openxmlformats.org/drawingml/2006/main">
              <a:ext uri="{FF2B5EF4-FFF2-40B4-BE49-F238E27FC236}">
                <a16:creationId xmlns:a16="http://schemas.microsoft.com/office/drawing/2014/main" id="{123884C9-705B-42BC-BEEE-5D3DF39359D8}"/>
              </a:ext>
            </a:extLst>
          </p:cNvPr>
          <p:cNvSpPr>
            <a:spLocks xmlns:a="http://schemas.openxmlformats.org/drawingml/2006/main" noGrp="1"/>
          </p:cNvSpPr>
          <p:nvPr/>
        </p:nvSpPr>
        <p:spPr>
          <a:xfrm xmlns:a="http://schemas.openxmlformats.org/drawingml/2006/main">
            <a:off x="2505077"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CONSTITUTION: ART. 17</a:t>
            </a:r>
            <a:endParaRPr sz="2000">
              <a:latin typeface="Arial"/>
              <a:ea typeface="Arial"/>
              <a:cs typeface="Arial"/>
            </a:endParaRPr>
          </a:p>
        </p:txBody>
      </p:sp>
      <p:sp>
        <p:nvSpPr>
          <p:cNvPr id="22" name="Text 13">
            <a:extLst xmlns:a="http://schemas.openxmlformats.org/drawingml/2006/main">
              <a:ext uri="{FF2B5EF4-FFF2-40B4-BE49-F238E27FC236}">
                <a16:creationId xmlns:a16="http://schemas.microsoft.com/office/drawing/2014/main" id="{EAF2AB97-1E2F-4C34-91D2-C14399CA5A62}"/>
              </a:ext>
            </a:extLst>
          </p:cNvPr>
          <p:cNvSpPr>
            <a:spLocks xmlns:a="http://schemas.openxmlformats.org/drawingml/2006/main" noGrp="1"/>
          </p:cNvSpPr>
          <p:nvPr/>
        </p:nvSpPr>
        <p:spPr>
          <a:xfrm xmlns:a="http://schemas.openxmlformats.org/drawingml/2006/main">
            <a:off x="2505076"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Self-government represents a profession of public trust and oversees its practice.</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Its purpose is to protect the public interest, including the rights of those seeking help.</a:t>
            </a:r>
            <a:endParaRPr sz="1500">
              <a:latin typeface="Arial"/>
              <a:ea typeface="Arial"/>
              <a:cs typeface="Arial"/>
            </a:endParaRPr>
          </a:p>
        </p:txBody>
      </p:sp>
      <p:sp>
        <p:nvSpPr>
          <p:cNvPr id="23" name="Shape 0">
            <a:extLst xmlns:a="http://schemas.openxmlformats.org/drawingml/2006/main">
              <a:ext uri="{FF2B5EF4-FFF2-40B4-BE49-F238E27FC236}">
                <a16:creationId xmlns:a16="http://schemas.microsoft.com/office/drawing/2014/main" id="{3B66D4F2-8986-59A9-458F-D2CF924F4433}"/>
              </a:ext>
            </a:extLst>
          </p:cNvPr>
          <p:cNvSpPr>
            <a:spLocks xmlns:a="http://schemas.openxmlformats.org/drawingml/2006/main" noGrp="1"/>
          </p:cNvSpPr>
          <p:nvPr/>
        </p:nvSpPr>
        <p:spPr>
          <a:xfrm xmlns:a="http://schemas.openxmlformats.org/drawingml/2006/main">
            <a:off x="2200277" y="1162051"/>
            <a:ext cx="6457950" cy="158115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7" name="Text 1">
            <a:extLst xmlns:a="http://schemas.openxmlformats.org/drawingml/2006/main">
              <a:ext uri="{FF2B5EF4-FFF2-40B4-BE49-F238E27FC236}">
                <a16:creationId xmlns:a16="http://schemas.microsoft.com/office/drawing/2014/main" id="{11B4EC85-6E10-ECC6-4A7B-00563130CEDA}"/>
              </a:ext>
            </a:extLst>
          </p:cNvPr>
          <p:cNvSpPr>
            <a:spLocks xmlns:a="http://schemas.openxmlformats.org/drawingml/2006/main" noGrp="1"/>
          </p:cNvSpPr>
          <p:nvPr/>
        </p:nvSpPr>
        <p:spPr>
          <a:xfrm xmlns:a="http://schemas.openxmlformats.org/drawingml/2006/main">
            <a:off x="2269617" y="1362075"/>
            <a:ext cx="6457950" cy="138112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spc="-68">
                <a:solidFill>
                  <a:srgbClr val="003399"/>
                </a:solidFill>
                <a:latin typeface="Arial"/>
                <a:ea typeface="Arial"/>
                <a:cs typeface="Arial"/>
              </a:rPr>
              <a:t>THE CITIZEN IS THE POINT OF REFERENCE</a:t>
            </a:r>
            <a:endParaRPr sz="3200">
              <a:latin typeface="Arial"/>
              <a:ea typeface="Arial"/>
              <a:cs typeface="Arial"/>
            </a:endParaRPr>
          </a:p>
        </p:txBody>
      </p:sp>
      <p:sp>
        <p:nvSpPr>
          <p:cNvPr id="8" name="Straight Connector 7">
            <a:extLst xmlns:a="http://schemas.openxmlformats.org/drawingml/2006/main">
              <a:ext uri="{FF2B5EF4-FFF2-40B4-BE49-F238E27FC236}">
                <a16:creationId xmlns:a16="http://schemas.microsoft.com/office/drawing/2014/main" id="{E3A224F5-E653-4998-B96C-879BB2E690C4}"/>
              </a:ext>
            </a:extLst>
          </p:cNvPr>
          <p:cNvSpPr>
            <a:spLocks xmlns:a="http://schemas.openxmlformats.org/drawingml/2006/main" noGrp="1"/>
          </p:cNvSpPr>
          <p:nvPr/>
        </p:nvSpPr>
        <p:spPr>
          <a:xfrm xmlns:a="http://schemas.openxmlformats.org/drawingml/2006/main">
            <a:off x="1679722" y="1156568"/>
            <a:ext cx="0" cy="1633698"/>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9" name="Straight Connector 8">
            <a:extLst xmlns:a="http://schemas.openxmlformats.org/drawingml/2006/main">
              <a:ext uri="{FF2B5EF4-FFF2-40B4-BE49-F238E27FC236}">
                <a16:creationId xmlns:a16="http://schemas.microsoft.com/office/drawing/2014/main" id="{B50A3413-19C6-4D20-B2DD-2C592E006CFE}"/>
              </a:ext>
            </a:extLst>
          </p:cNvPr>
          <p:cNvSpPr>
            <a:spLocks xmlns:a="http://schemas.openxmlformats.org/drawingml/2006/main" noGrp="1"/>
          </p:cNvSpPr>
          <p:nvPr/>
        </p:nvSpPr>
        <p:spPr>
          <a:xfrm xmlns:a="http://schemas.openxmlformats.org/drawingml/2006/main">
            <a:off x="9105487" y="1156568"/>
            <a:ext cx="0" cy="1633698"/>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34" name="takeaway">
            <a:extLst xmlns:a="http://schemas.openxmlformats.org/drawingml/2006/main">
              <a:ext uri="{FF2B5EF4-FFF2-40B4-BE49-F238E27FC236}">
                <a16:creationId xmlns:a16="http://schemas.microsoft.com/office/drawing/2014/main" id="{8BD12273-6DBB-473F-948F-5FB86E9E6BF9}"/>
              </a:ext>
            </a:extLst>
          </p:cNvPr>
          <p:cNvSpPr>
            <a:spLocks xmlns:a="http://schemas.openxmlformats.org/drawingml/2006/main" noGrp="1"/>
          </p:cNvSpPr>
          <p:nvPr/>
        </p:nvSpPr>
        <p:spPr>
          <a:xfrm xmlns:a="http://schemas.openxmlformats.org/drawingml/2006/main">
            <a:off x="10620375" y="1466850"/>
            <a:ext cx="5715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a:solidFill>
                  <a:srgbClr val="485B80"/>
                </a:solidFill>
                <a:latin typeface="Arial"/>
                <a:ea typeface="Arial"/>
                <a:cs typeface="Arial"/>
              </a:rPr>
              <a:t>Independent self-government supports the quality and credibility of legal assistance.</a:t>
            </a:r>
          </a:p>
        </p:txBody>
      </p:sp>
      <p:sp>
        <p:nvSpPr>
          <p:cNvPr id="35" name="page">
            <a:extLst xmlns:a="http://schemas.openxmlformats.org/drawingml/2006/main">
              <a:ext uri="{FF2B5EF4-FFF2-40B4-BE49-F238E27FC236}">
                <a16:creationId xmlns:a16="http://schemas.microsoft.com/office/drawing/2014/main" id="{9EFF1968-A09D-4589-A703-7A086A0F2168}"/>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02</a:t>
            </a:r>
          </a:p>
        </p:txBody>
      </p:sp>
    </p:spTree>
    <p:extLst>
      <p:ext uri="{BB962C8B-B14F-4D97-AF65-F5344CB8AC3E}">
        <p14:creationId xmlns:p14="http://schemas.microsoft.com/office/powerpoint/2010/main" val="8794651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58" name="Image 3"/>
          <p:cNvPicPr>
            <a:picLocks xmlns:a="http://schemas.openxmlformats.org/drawingml/2006/main" noChangeAspect="1"/>
          </p:cNvPicPr>
          <p:nvPr/>
        </p:nvPicPr>
        <p:blipFill>
          <a:blip xmlns:r="http://schemas.openxmlformats.org/officeDocument/2006/relationships" xmlns:a="http://schemas.openxmlformats.org/drawingml/2006/main" r:embed="Rfc1976c7692f4658"/>
          <a:stretch xmlns:a="http://schemas.openxmlformats.org/drawingml/2006/main">
            <a:fillRect l="0" t="0" r="0" b="0"/>
          </a:stretch>
        </p:blipFill>
        <p:spPr>
          <a:xfrm xmlns:a="http://schemas.openxmlformats.org/drawingml/2006/main">
            <a:off x="13687490" y="0"/>
            <a:ext cx="4598869" cy="4590360"/>
          </a:xfrm>
          <a:prstGeom xmlns:a="http://schemas.openxmlformats.org/drawingml/2006/main" prst="rect">
            <a:avLst/>
          </a:prstGeom>
        </p:spPr>
      </p:pic>
      <p:pic>
        <p:nvPicPr>
          <p:cNvPr id="59" name="Graphic 10"/>
          <p:cNvPicPr>
            <a:picLocks xmlns:a="http://schemas.openxmlformats.org/drawingml/2006/main" noChangeAspect="1"/>
          </p:cNvPicPr>
          <p:nvPr/>
        </p:nvPicPr>
        <p:blipFill>
          <a:blip xmlns:r="http://schemas.openxmlformats.org/officeDocument/2006/relationships" xmlns:a="http://schemas.openxmlformats.org/drawingml/2006/main" r:embed="R867132a0e5ec4e39">
            <a:extLst>
              <a:ext uri="{96DAC541-7B7A-43D3-8B79-37D633B846F1}">
                <asvg:svgBlip xmlns:asvg="http://schemas.microsoft.com/office/drawing/2016/SVG/main" r:embed="R8c355748d6e14a09"/>
              </a:ext>
            </a:extLst>
          </a:blip>
          <a:stretch xmlns:a="http://schemas.openxmlformats.org/drawingml/2006/main">
            <a:fillRect l="0" t="0" r="0" b="0"/>
          </a:stretch>
        </p:blipFill>
        <p:spPr>
          <a:xfrm xmlns:a="http://schemas.openxmlformats.org/drawingml/2006/main">
            <a:off x="15373369" y="916073"/>
            <a:ext cx="2131500" cy="1472673"/>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C9D5310A-CC6C-230F-6816-9B6B56D70F70}"/>
              </a:ext>
            </a:extLst>
          </p:cNvPr>
          <p:cNvSpPr>
            <a:spLocks xmlns:a="http://schemas.openxmlformats.org/drawingml/2006/main" noGrp="1"/>
          </p:cNvSpPr>
          <p:nvPr/>
        </p:nvSpPr>
        <p:spPr>
          <a:xfrm xmlns:a="http://schemas.openxmlformats.org/drawingml/2006/main">
            <a:off x="2200275" y="1213037"/>
            <a:ext cx="7103745" cy="15144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TWO LEVELS OF RESPONSIBILITY</a:t>
            </a:r>
            <a:endParaRPr sz="3200">
              <a:latin typeface="Arial"/>
              <a:ea typeface="Arial"/>
              <a:cs typeface="Arial"/>
            </a:endParaRPr>
          </a:p>
        </p:txBody>
      </p:sp>
      <p:sp>
        <p:nvSpPr>
          <p:cNvPr id="18" name="Text 2">
            <a:extLst xmlns:a="http://schemas.openxmlformats.org/drawingml/2006/main">
              <a:ext uri="{FF2B5EF4-FFF2-40B4-BE49-F238E27FC236}">
                <a16:creationId xmlns:a16="http://schemas.microsoft.com/office/drawing/2014/main" id="{B32AF14B-2F02-EC8A-8634-92F8F1A4057E}"/>
              </a:ext>
            </a:extLst>
          </p:cNvPr>
          <p:cNvSpPr>
            <a:spLocks xmlns:a="http://schemas.openxmlformats.org/drawingml/2006/main" noGrp="1"/>
          </p:cNvSpPr>
          <p:nvPr/>
        </p:nvSpPr>
        <p:spPr>
          <a:xfrm xmlns:a="http://schemas.openxmlformats.org/drawingml/2006/main">
            <a:off x="2256377"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KIRP AND KRRP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KIRP is a self-government unit; KRRP is its national governing body. It represents self-government and reviews draft legislation.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OBSiL provides analysis and legislative support.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The National Congress adopts ethical rules; national bodies coordinate the regional bars.
</a:t>
            </a:r>
          </a:p>
        </p:txBody>
      </p:sp>
      <p:sp>
        <p:nvSpPr>
          <p:cNvPr id="33" name="Text 15">
            <a:extLst xmlns:a="http://schemas.openxmlformats.org/drawingml/2006/main">
              <a:ext uri="{FF2B5EF4-FFF2-40B4-BE49-F238E27FC236}">
                <a16:creationId xmlns:a16="http://schemas.microsoft.com/office/drawing/2014/main" id="{B103AAC4-3116-1DFC-D787-2012E4556C41}"/>
              </a:ext>
            </a:extLst>
          </p:cNvPr>
          <p:cNvSpPr>
            <a:spLocks xmlns:a="http://schemas.openxmlformats.org/drawingml/2006/main" noGrp="1"/>
          </p:cNvSpPr>
          <p:nvPr/>
        </p:nvSpPr>
        <p:spPr>
          <a:xfrm xmlns:a="http://schemas.openxmlformats.org/drawingml/2006/main">
            <a:off x="10025539"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REGIONAL BARS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Regional bars (OIRP) provide traineeships and continuing education; their bodies oversee professional practice.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They designate attorneys-at-law for legal assistance and work with county authorities.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Local practice reveals barriers that require systemic change.
</a:t>
            </a:r>
          </a:p>
        </p:txBody>
      </p:sp>
      <p:sp>
        <p:nvSpPr>
          <p:cNvPr id="51" name="Straight Connector 50">
            <a:extLst xmlns:a="http://schemas.openxmlformats.org/drawingml/2006/main">
              <a:ext uri="{FF2B5EF4-FFF2-40B4-BE49-F238E27FC236}">
                <a16:creationId xmlns:a16="http://schemas.microsoft.com/office/drawing/2014/main" id="{FC79B957-D847-4A54-A7EF-07B46A632F05}"/>
              </a:ext>
            </a:extLst>
          </p:cNvPr>
          <p:cNvSpPr>
            <a:spLocks xmlns:a="http://schemas.openxmlformats.org/drawingml/2006/main" noGrp="1"/>
          </p:cNvSpPr>
          <p:nvPr/>
        </p:nvSpPr>
        <p:spPr>
          <a:xfrm xmlns:a="http://schemas.openxmlformats.org/drawingml/2006/main">
            <a:off x="158716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3" name="Straight Connector 52">
            <a:extLst xmlns:a="http://schemas.openxmlformats.org/drawingml/2006/main">
              <a:ext uri="{FF2B5EF4-FFF2-40B4-BE49-F238E27FC236}">
                <a16:creationId xmlns:a16="http://schemas.microsoft.com/office/drawing/2014/main" id="{9D616FEE-430B-4270-B29B-9A22440B90AA}"/>
              </a:ext>
            </a:extLst>
          </p:cNvPr>
          <p:cNvSpPr>
            <a:spLocks xmlns:a="http://schemas.openxmlformats.org/drawingml/2006/main" noGrp="1"/>
          </p:cNvSpPr>
          <p:nvPr/>
        </p:nvSpPr>
        <p:spPr>
          <a:xfrm xmlns:a="http://schemas.openxmlformats.org/drawingml/2006/main">
            <a:off x="938850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6" name="takeaway">
            <a:extLst xmlns:a="http://schemas.openxmlformats.org/drawingml/2006/main">
              <a:ext uri="{FF2B5EF4-FFF2-40B4-BE49-F238E27FC236}">
                <a16:creationId xmlns:a16="http://schemas.microsoft.com/office/drawing/2014/main" id="{30B5F858-5C8F-45B0-AC7F-D620C87718C2}"/>
              </a:ext>
            </a:extLst>
          </p:cNvPr>
          <p:cNvSpPr>
            <a:spLocks xmlns:a="http://schemas.openxmlformats.org/drawingml/2006/main" noGrp="1"/>
          </p:cNvSpPr>
          <p:nvPr/>
        </p:nvSpPr>
        <p:spPr>
          <a:xfrm xmlns:a="http://schemas.openxmlformats.org/drawingml/2006/main">
            <a:off x="2200275" y="8820150"/>
            <a:ext cx="1381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003399"/>
                </a:solidFill>
                <a:latin typeface="Arial"/>
                <a:ea typeface="Arial"/>
                <a:cs typeface="Arial"/>
              </a:defRPr>
            </a:pPr>
            <a:r>
              <a:rPr sz="2000" b="0">
                <a:solidFill>
                  <a:srgbClr val="003399"/>
                </a:solidFill>
                <a:latin typeface="Arial"/>
                <a:ea typeface="Arial"/>
                <a:cs typeface="Arial"/>
              </a:rPr>
              <a:t>Shared national standards; implementation and practical experience in regional bars.</a:t>
            </a:r>
          </a:p>
        </p:txBody>
      </p:sp>
      <p:sp>
        <p:nvSpPr>
          <p:cNvPr id="57" name="page">
            <a:extLst xmlns:a="http://schemas.openxmlformats.org/drawingml/2006/main">
              <a:ext uri="{FF2B5EF4-FFF2-40B4-BE49-F238E27FC236}">
                <a16:creationId xmlns:a16="http://schemas.microsoft.com/office/drawing/2014/main" id="{BBE99B1D-A467-41A4-9B9A-2E5884D8C21F}"/>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03</a:t>
            </a:r>
          </a:p>
        </p:txBody>
      </p:sp>
    </p:spTree>
    <p:extLst>
      <p:ext uri="{BB962C8B-B14F-4D97-AF65-F5344CB8AC3E}">
        <p14:creationId xmlns:p14="http://schemas.microsoft.com/office/powerpoint/2010/main" val="10860910"/>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9a35be4eab6845d4"/>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INITIATING DEBATE AND PROPOSING SOLUTIONS DOES NOT MEAN FORMALLY INTRODUCING A BILL.</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9265de0f8b5f46c8"/>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HOW IS INFLUENCE EXERTED?</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Art. 41(3): cooperation in shaping and applying the law.</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Art. 60(2): opinions on draft legislation and proposals for legal regulation.</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Tools: OBSiL expertise, KRRP positions and participation in parliamentary committees.</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9265de0f8b5f46c8"/>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WHY INDEPENDENCE MATTERS</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Self-government can assess bills critically in terms of confidentiality, defence rights and access to assistance.</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It can propose solutions and persuade those introducing legislation.</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It has no right to introduce bills under Article 118 of the Constitution.</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6AA034D6-3B5A-4B1D-A753-E45D40E6233A}"/>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SELF-GOVERNMENT CAN DRIVE LEGISLATIVE CHANGE</a:t>
            </a:r>
          </a:p>
        </p:txBody>
      </p:sp>
      <p:sp>
        <p:nvSpPr>
          <p:cNvPr id="25" name="page">
            <a:extLst xmlns:a="http://schemas.openxmlformats.org/drawingml/2006/main">
              <a:ext uri="{FF2B5EF4-FFF2-40B4-BE49-F238E27FC236}">
                <a16:creationId xmlns:a16="http://schemas.microsoft.com/office/drawing/2014/main" id="{863408D2-7757-4AD2-9B17-477290C00E09}"/>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04</a:t>
            </a:r>
          </a:p>
        </p:txBody>
      </p:sp>
    </p:spTree>
    <p:extLst>
      <p:ext uri="{BB962C8B-B14F-4D97-AF65-F5344CB8AC3E}">
        <p14:creationId xmlns:p14="http://schemas.microsoft.com/office/powerpoint/2010/main" val="1361698471"/>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b38747e0f1c74dc3"/>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SELF-GOVERNMENT PROPOSED SOLUTIONS AND TOOK PART; PARLIAMENT MADE THE LEGISLATIVE DECISIONS.</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c3d89d17900e47e0"/>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PROPOSALS AND DRAFTING</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KRRP and OBSiL experts developed proposals and took part in Sejm committee work.</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In the Senate on 5 May 2026, they argued for new tools to protect professional secrecy and self-government autonomy.</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formal procedure concerned a committee bill: Sejm paper No. 1963.</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c3d89d17900e47e0"/>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FROM BILL TO LAW</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17 Apr 2026: Sejm passed the Act.</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a:solidFill>
                  <a:srgbClr val="485B80"/>
                </a:solidFill>
                <a:latin typeface="Arial"/>
                <a:ea typeface="Arial"/>
                <a:cs typeface="Arial"/>
              </a:rPr>
              <a:t>7 May: Senate adopted 5 amendments.</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15 May: Sejm accepted all five.</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2 Jun: President signed the Act.</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3 Jun: published in the Journal of Laws.</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18 Jun: amendment entered into force.</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Result: Act of 15 May 2026, Journal of Laws, item 731.</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A79B9558-4B36-453A-B54A-8E9F94D18551}"/>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HOW DID ATTORNEYS-AT-LAW CHANGE THEIR ACT?</a:t>
            </a:r>
          </a:p>
        </p:txBody>
      </p:sp>
      <p:sp>
        <p:nvSpPr>
          <p:cNvPr id="25" name="page">
            <a:extLst xmlns:a="http://schemas.openxmlformats.org/drawingml/2006/main">
              <a:ext uri="{FF2B5EF4-FFF2-40B4-BE49-F238E27FC236}">
                <a16:creationId xmlns:a16="http://schemas.microsoft.com/office/drawing/2014/main" id="{23DD179B-F957-4344-8413-D782C04D05C7}"/>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05</a:t>
            </a:r>
          </a:p>
        </p:txBody>
      </p:sp>
    </p:spTree>
    <p:extLst>
      <p:ext uri="{BB962C8B-B14F-4D97-AF65-F5344CB8AC3E}">
        <p14:creationId xmlns:p14="http://schemas.microsoft.com/office/powerpoint/2010/main" val="1361698471"/>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58" name="Image 3"/>
          <p:cNvPicPr>
            <a:picLocks xmlns:a="http://schemas.openxmlformats.org/drawingml/2006/main" noChangeAspect="1"/>
          </p:cNvPicPr>
          <p:nvPr/>
        </p:nvPicPr>
        <p:blipFill>
          <a:blip xmlns:r="http://schemas.openxmlformats.org/officeDocument/2006/relationships" xmlns:a="http://schemas.openxmlformats.org/drawingml/2006/main" r:embed="R409cb65a49544d40"/>
          <a:stretch xmlns:a="http://schemas.openxmlformats.org/drawingml/2006/main">
            <a:fillRect l="0" t="0" r="0" b="0"/>
          </a:stretch>
        </p:blipFill>
        <p:spPr>
          <a:xfrm xmlns:a="http://schemas.openxmlformats.org/drawingml/2006/main">
            <a:off x="13687490" y="0"/>
            <a:ext cx="4598869" cy="4590360"/>
          </a:xfrm>
          <a:prstGeom xmlns:a="http://schemas.openxmlformats.org/drawingml/2006/main" prst="rect">
            <a:avLst/>
          </a:prstGeom>
        </p:spPr>
      </p:pic>
      <p:pic>
        <p:nvPicPr>
          <p:cNvPr id="59" name="Graphic 10"/>
          <p:cNvPicPr>
            <a:picLocks xmlns:a="http://schemas.openxmlformats.org/drawingml/2006/main" noChangeAspect="1"/>
          </p:cNvPicPr>
          <p:nvPr/>
        </p:nvPicPr>
        <p:blipFill>
          <a:blip xmlns:r="http://schemas.openxmlformats.org/officeDocument/2006/relationships" xmlns:a="http://schemas.openxmlformats.org/drawingml/2006/main" r:embed="R5a2bbdef49cf4d56">
            <a:extLst>
              <a:ext uri="{96DAC541-7B7A-43D3-8B79-37D633B846F1}">
                <asvg:svgBlip xmlns:asvg="http://schemas.microsoft.com/office/drawing/2016/SVG/main" r:embed="R235fbaca9a1f4b46"/>
              </a:ext>
            </a:extLst>
          </a:blip>
          <a:stretch xmlns:a="http://schemas.openxmlformats.org/drawingml/2006/main">
            <a:fillRect l="0" t="0" r="0" b="0"/>
          </a:stretch>
        </p:blipFill>
        <p:spPr>
          <a:xfrm xmlns:a="http://schemas.openxmlformats.org/drawingml/2006/main">
            <a:off x="15373369" y="916073"/>
            <a:ext cx="2131500" cy="1472673"/>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C9D5310A-CC6C-230F-6816-9B6B56D70F70}"/>
              </a:ext>
            </a:extLst>
          </p:cNvPr>
          <p:cNvSpPr>
            <a:spLocks xmlns:a="http://schemas.openxmlformats.org/drawingml/2006/main" noGrp="1"/>
          </p:cNvSpPr>
          <p:nvPr/>
        </p:nvSpPr>
        <p:spPr>
          <a:xfrm xmlns:a="http://schemas.openxmlformats.org/drawingml/2006/main">
            <a:off x="2200275" y="1213037"/>
            <a:ext cx="7103745" cy="15144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NEW TOOLS TO PROTECT INDEPENDENCE</a:t>
            </a:r>
            <a:endParaRPr sz="3200">
              <a:latin typeface="Arial"/>
              <a:ea typeface="Arial"/>
              <a:cs typeface="Arial"/>
            </a:endParaRPr>
          </a:p>
        </p:txBody>
      </p:sp>
      <p:sp>
        <p:nvSpPr>
          <p:cNvPr id="18" name="Text 2">
            <a:extLst xmlns:a="http://schemas.openxmlformats.org/drawingml/2006/main">
              <a:ext uri="{FF2B5EF4-FFF2-40B4-BE49-F238E27FC236}">
                <a16:creationId xmlns:a16="http://schemas.microsoft.com/office/drawing/2014/main" id="{B32AF14B-2F02-EC8A-8634-92F8F1A4057E}"/>
              </a:ext>
            </a:extLst>
          </p:cNvPr>
          <p:cNvSpPr>
            <a:spLocks xmlns:a="http://schemas.openxmlformats.org/drawingml/2006/main" noGrp="1"/>
          </p:cNvSpPr>
          <p:nvPr/>
        </p:nvSpPr>
        <p:spPr>
          <a:xfrm xmlns:a="http://schemas.openxmlformats.org/drawingml/2006/main">
            <a:off x="2256377"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OIRP: SUPPORT FOR LAWYERS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Art. 52(3)(1a) expressly makes protecting attorneys’ independence and professional secrecy a duty of the regional bar council.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Art. 52a gives OIRP the powers of an NGO or social organisation in civil, criminal, administrative and administrative court proceedings.
</a:t>
            </a:r>
          </a:p>
        </p:txBody>
      </p:sp>
      <p:sp>
        <p:nvSpPr>
          <p:cNvPr id="33" name="Text 15">
            <a:extLst xmlns:a="http://schemas.openxmlformats.org/drawingml/2006/main">
              <a:ext uri="{FF2B5EF4-FFF2-40B4-BE49-F238E27FC236}">
                <a16:creationId xmlns:a16="http://schemas.microsoft.com/office/drawing/2014/main" id="{B103AAC4-3116-1DFC-D787-2012E4556C41}"/>
              </a:ext>
            </a:extLst>
          </p:cNvPr>
          <p:cNvSpPr>
            <a:spLocks xmlns:a="http://schemas.openxmlformats.org/drawingml/2006/main" noGrp="1"/>
          </p:cNvSpPr>
          <p:nvPr/>
        </p:nvSpPr>
        <p:spPr>
          <a:xfrm xmlns:a="http://schemas.openxmlformats.org/drawingml/2006/main">
            <a:off x="10025539"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KIRP: PROTECTING AUTONOMY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Art. 60(1a) makes protecting the autonomy and independence of self-government a KRRP function.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Art. 60a gives KIRP corresponding procedural tools to fulfil this function.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Participation is subject to the relevant procedural conditions; it is not automatic.
</a:t>
            </a:r>
          </a:p>
        </p:txBody>
      </p:sp>
      <p:sp>
        <p:nvSpPr>
          <p:cNvPr id="51" name="Straight Connector 50">
            <a:extLst xmlns:a="http://schemas.openxmlformats.org/drawingml/2006/main">
              <a:ext uri="{FF2B5EF4-FFF2-40B4-BE49-F238E27FC236}">
                <a16:creationId xmlns:a16="http://schemas.microsoft.com/office/drawing/2014/main" id="{FC79B957-D847-4A54-A7EF-07B46A632F05}"/>
              </a:ext>
            </a:extLst>
          </p:cNvPr>
          <p:cNvSpPr>
            <a:spLocks xmlns:a="http://schemas.openxmlformats.org/drawingml/2006/main" noGrp="1"/>
          </p:cNvSpPr>
          <p:nvPr/>
        </p:nvSpPr>
        <p:spPr>
          <a:xfrm xmlns:a="http://schemas.openxmlformats.org/drawingml/2006/main">
            <a:off x="158716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3" name="Straight Connector 52">
            <a:extLst xmlns:a="http://schemas.openxmlformats.org/drawingml/2006/main">
              <a:ext uri="{FF2B5EF4-FFF2-40B4-BE49-F238E27FC236}">
                <a16:creationId xmlns:a16="http://schemas.microsoft.com/office/drawing/2014/main" id="{9D616FEE-430B-4270-B29B-9A22440B90AA}"/>
              </a:ext>
            </a:extLst>
          </p:cNvPr>
          <p:cNvSpPr>
            <a:spLocks xmlns:a="http://schemas.openxmlformats.org/drawingml/2006/main" noGrp="1"/>
          </p:cNvSpPr>
          <p:nvPr/>
        </p:nvSpPr>
        <p:spPr>
          <a:xfrm xmlns:a="http://schemas.openxmlformats.org/drawingml/2006/main">
            <a:off x="938850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6" name="takeaway">
            <a:extLst xmlns:a="http://schemas.openxmlformats.org/drawingml/2006/main">
              <a:ext uri="{FF2B5EF4-FFF2-40B4-BE49-F238E27FC236}">
                <a16:creationId xmlns:a16="http://schemas.microsoft.com/office/drawing/2014/main" id="{38E6B531-30C3-4FB7-B64C-261C9999DC58}"/>
              </a:ext>
            </a:extLst>
          </p:cNvPr>
          <p:cNvSpPr>
            <a:spLocks xmlns:a="http://schemas.openxmlformats.org/drawingml/2006/main" noGrp="1"/>
          </p:cNvSpPr>
          <p:nvPr/>
        </p:nvSpPr>
        <p:spPr>
          <a:xfrm xmlns:a="http://schemas.openxmlformats.org/drawingml/2006/main">
            <a:off x="2200275" y="8820150"/>
            <a:ext cx="1381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003399"/>
                </a:solidFill>
                <a:latin typeface="Arial"/>
                <a:ea typeface="Arial"/>
                <a:cs typeface="Arial"/>
              </a:defRPr>
            </a:pPr>
            <a:r>
              <a:rPr sz="2000" b="0">
                <a:solidFill>
                  <a:srgbClr val="003399"/>
                </a:solidFill>
                <a:latin typeface="Arial"/>
                <a:ea typeface="Arial"/>
                <a:cs typeface="Arial"/>
              </a:rPr>
              <a:t>For clients: statutory tools to respond to threats to confidentiality and independence.</a:t>
            </a:r>
          </a:p>
        </p:txBody>
      </p:sp>
      <p:sp>
        <p:nvSpPr>
          <p:cNvPr id="57" name="page">
            <a:extLst xmlns:a="http://schemas.openxmlformats.org/drawingml/2006/main">
              <a:ext uri="{FF2B5EF4-FFF2-40B4-BE49-F238E27FC236}">
                <a16:creationId xmlns:a16="http://schemas.microsoft.com/office/drawing/2014/main" id="{0C2A9D83-9F13-44B3-BE8B-3DFB4DC14B69}"/>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06</a:t>
            </a:r>
          </a:p>
        </p:txBody>
      </p:sp>
    </p:spTree>
    <p:extLst>
      <p:ext uri="{BB962C8B-B14F-4D97-AF65-F5344CB8AC3E}">
        <p14:creationId xmlns:p14="http://schemas.microsoft.com/office/powerpoint/2010/main" val="1086091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58" name="Image 3"/>
          <p:cNvPicPr>
            <a:picLocks xmlns:a="http://schemas.openxmlformats.org/drawingml/2006/main" noChangeAspect="1"/>
          </p:cNvPicPr>
          <p:nvPr/>
        </p:nvPicPr>
        <p:blipFill>
          <a:blip xmlns:r="http://schemas.openxmlformats.org/officeDocument/2006/relationships" xmlns:a="http://schemas.openxmlformats.org/drawingml/2006/main" r:embed="R68172b5ec124494e"/>
          <a:stretch xmlns:a="http://schemas.openxmlformats.org/drawingml/2006/main">
            <a:fillRect l="0" t="0" r="0" b="0"/>
          </a:stretch>
        </p:blipFill>
        <p:spPr>
          <a:xfrm xmlns:a="http://schemas.openxmlformats.org/drawingml/2006/main">
            <a:off x="13687490" y="0"/>
            <a:ext cx="4598869" cy="4590360"/>
          </a:xfrm>
          <a:prstGeom xmlns:a="http://schemas.openxmlformats.org/drawingml/2006/main" prst="rect">
            <a:avLst/>
          </a:prstGeom>
        </p:spPr>
      </p:pic>
      <p:pic>
        <p:nvPicPr>
          <p:cNvPr id="59" name="Graphic 10"/>
          <p:cNvPicPr>
            <a:picLocks xmlns:a="http://schemas.openxmlformats.org/drawingml/2006/main" noChangeAspect="1"/>
          </p:cNvPicPr>
          <p:nvPr/>
        </p:nvPicPr>
        <p:blipFill>
          <a:blip xmlns:r="http://schemas.openxmlformats.org/officeDocument/2006/relationships" xmlns:a="http://schemas.openxmlformats.org/drawingml/2006/main" r:embed="R5cb33bab93e64b16">
            <a:extLst>
              <a:ext uri="{96DAC541-7B7A-43D3-8B79-37D633B846F1}">
                <asvg:svgBlip xmlns:asvg="http://schemas.microsoft.com/office/drawing/2016/SVG/main" r:embed="R99fb0d0f5be749f7"/>
              </a:ext>
            </a:extLst>
          </a:blip>
          <a:stretch xmlns:a="http://schemas.openxmlformats.org/drawingml/2006/main">
            <a:fillRect l="0" t="0" r="0" b="0"/>
          </a:stretch>
        </p:blipFill>
        <p:spPr>
          <a:xfrm xmlns:a="http://schemas.openxmlformats.org/drawingml/2006/main">
            <a:off x="15373369" y="916073"/>
            <a:ext cx="2131500" cy="1472673"/>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C9D5310A-CC6C-230F-6816-9B6B56D70F70}"/>
              </a:ext>
            </a:extLst>
          </p:cNvPr>
          <p:cNvSpPr>
            <a:spLocks xmlns:a="http://schemas.openxmlformats.org/drawingml/2006/main" noGrp="1"/>
          </p:cNvSpPr>
          <p:nvPr/>
        </p:nvSpPr>
        <p:spPr>
          <a:xfrm xmlns:a="http://schemas.openxmlformats.org/drawingml/2006/main">
            <a:off x="2200275" y="1213037"/>
            <a:ext cx="7103745" cy="15144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WHAT HAS CHANGED IN PROFESSIONAL PRACTICE?</a:t>
            </a:r>
            <a:endParaRPr sz="3200">
              <a:latin typeface="Arial"/>
              <a:ea typeface="Arial"/>
              <a:cs typeface="Arial"/>
            </a:endParaRPr>
          </a:p>
        </p:txBody>
      </p:sp>
      <p:sp>
        <p:nvSpPr>
          <p:cNvPr id="18" name="Text 2">
            <a:extLst xmlns:a="http://schemas.openxmlformats.org/drawingml/2006/main">
              <a:ext uri="{FF2B5EF4-FFF2-40B4-BE49-F238E27FC236}">
                <a16:creationId xmlns:a16="http://schemas.microsoft.com/office/drawing/2014/main" id="{B32AF14B-2F02-EC8A-8634-92F8F1A4057E}"/>
              </a:ext>
            </a:extLst>
          </p:cNvPr>
          <p:cNvSpPr>
            <a:spLocks xmlns:a="http://schemas.openxmlformats.org/drawingml/2006/main" noGrp="1"/>
          </p:cNvSpPr>
          <p:nvPr/>
        </p:nvSpPr>
        <p:spPr>
          <a:xfrm xmlns:a="http://schemas.openxmlformats.org/drawingml/2006/main">
            <a:off x="2256377"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PROTECTING LAWYER AND CLIENT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Title and law office — Arts. 8a and 74²: a PLN 5,000–200,000 fine, restriction of liberty, or both for unauthorised use of protected designations.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Lawyer safety — Art. 12: protection equivalent to that of a public official during or in connection with professional activities.
</a:t>
            </a:r>
          </a:p>
        </p:txBody>
      </p:sp>
      <p:sp>
        <p:nvSpPr>
          <p:cNvPr id="33" name="Text 15">
            <a:extLst xmlns:a="http://schemas.openxmlformats.org/drawingml/2006/main">
              <a:ext uri="{FF2B5EF4-FFF2-40B4-BE49-F238E27FC236}">
                <a16:creationId xmlns:a16="http://schemas.microsoft.com/office/drawing/2014/main" id="{B103AAC4-3116-1DFC-D787-2012E4556C41}"/>
              </a:ext>
            </a:extLst>
          </p:cNvPr>
          <p:cNvSpPr>
            <a:spLocks xmlns:a="http://schemas.openxmlformats.org/drawingml/2006/main" noGrp="1"/>
          </p:cNvSpPr>
          <p:nvPr/>
        </p:nvSpPr>
        <p:spPr>
          <a:xfrm xmlns:a="http://schemas.openxmlformats.org/drawingml/2006/main">
            <a:off x="10025539"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EFFICIENCY AND ACCOUNTABILITY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Indemnity insurance — Art. 22⁷: statutory basis for KIRP’s group policy; individual policies remain possible under the Act.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Art. 45¹: remote and hybrid meetings, and resolutions by circulation.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Discipline — Art. 62²: cassation appeals no longer automatically stay enforcement.
</a:t>
            </a:r>
          </a:p>
        </p:txBody>
      </p:sp>
      <p:sp>
        <p:nvSpPr>
          <p:cNvPr id="51" name="Straight Connector 50">
            <a:extLst xmlns:a="http://schemas.openxmlformats.org/drawingml/2006/main">
              <a:ext uri="{FF2B5EF4-FFF2-40B4-BE49-F238E27FC236}">
                <a16:creationId xmlns:a16="http://schemas.microsoft.com/office/drawing/2014/main" id="{FC79B957-D847-4A54-A7EF-07B46A632F05}"/>
              </a:ext>
            </a:extLst>
          </p:cNvPr>
          <p:cNvSpPr>
            <a:spLocks xmlns:a="http://schemas.openxmlformats.org/drawingml/2006/main" noGrp="1"/>
          </p:cNvSpPr>
          <p:nvPr/>
        </p:nvSpPr>
        <p:spPr>
          <a:xfrm xmlns:a="http://schemas.openxmlformats.org/drawingml/2006/main">
            <a:off x="158716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3" name="Straight Connector 52">
            <a:extLst xmlns:a="http://schemas.openxmlformats.org/drawingml/2006/main">
              <a:ext uri="{FF2B5EF4-FFF2-40B4-BE49-F238E27FC236}">
                <a16:creationId xmlns:a16="http://schemas.microsoft.com/office/drawing/2014/main" id="{9D616FEE-430B-4270-B29B-9A22440B90AA}"/>
              </a:ext>
            </a:extLst>
          </p:cNvPr>
          <p:cNvSpPr>
            <a:spLocks xmlns:a="http://schemas.openxmlformats.org/drawingml/2006/main" noGrp="1"/>
          </p:cNvSpPr>
          <p:nvPr/>
        </p:nvSpPr>
        <p:spPr>
          <a:xfrm xmlns:a="http://schemas.openxmlformats.org/drawingml/2006/main">
            <a:off x="938850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6" name="takeaway">
            <a:extLst xmlns:a="http://schemas.openxmlformats.org/drawingml/2006/main">
              <a:ext uri="{FF2B5EF4-FFF2-40B4-BE49-F238E27FC236}">
                <a16:creationId xmlns:a16="http://schemas.microsoft.com/office/drawing/2014/main" id="{3B402259-46B9-443E-ACDD-A0645CE320F8}"/>
              </a:ext>
            </a:extLst>
          </p:cNvPr>
          <p:cNvSpPr>
            <a:spLocks xmlns:a="http://schemas.openxmlformats.org/drawingml/2006/main" noGrp="1"/>
          </p:cNvSpPr>
          <p:nvPr/>
        </p:nvSpPr>
        <p:spPr>
          <a:xfrm xmlns:a="http://schemas.openxmlformats.org/drawingml/2006/main">
            <a:off x="2200275" y="8820150"/>
            <a:ext cx="1381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003399"/>
                </a:solidFill>
                <a:latin typeface="Arial"/>
                <a:ea typeface="Arial"/>
                <a:cs typeface="Arial"/>
              </a:defRPr>
            </a:pPr>
            <a:r>
              <a:rPr sz="2000" b="0">
                <a:solidFill>
                  <a:srgbClr val="003399"/>
                </a:solidFill>
                <a:latin typeface="Arial"/>
                <a:ea typeface="Arial"/>
                <a:cs typeface="Arial"/>
              </a:rPr>
              <a:t>The aim: reliable legal assistance, safe professional practice and effective self-government.</a:t>
            </a:r>
          </a:p>
        </p:txBody>
      </p:sp>
      <p:sp>
        <p:nvSpPr>
          <p:cNvPr id="57" name="page">
            <a:extLst xmlns:a="http://schemas.openxmlformats.org/drawingml/2006/main">
              <a:ext uri="{FF2B5EF4-FFF2-40B4-BE49-F238E27FC236}">
                <a16:creationId xmlns:a16="http://schemas.microsoft.com/office/drawing/2014/main" id="{6E4F9E1C-BA14-45B9-B000-8DBEAC8B6839}"/>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07</a:t>
            </a:r>
          </a:p>
        </p:txBody>
      </p:sp>
    </p:spTree>
    <p:extLst>
      <p:ext uri="{BB962C8B-B14F-4D97-AF65-F5344CB8AC3E}">
        <p14:creationId xmlns:p14="http://schemas.microsoft.com/office/powerpoint/2010/main" val="1086091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eab2620ac7b44cf2"/>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CONFIDENTIALITY BUILDS TRUST: CLIENTS SHOULD BE ABLE TO PRESENT THEIR CASE SAFELY.</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e5de4ed737004526"/>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SUPPORT DURING SEARCHES</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Art. 18 of the Code of Ethics requires a request for a self-government representative when a search may reveal professional secrets.</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Warsaw Bar provides contact details to arrange such attendance.</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Aim: to protect confidential client materials.</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e5de4ed737004526"/>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SUPPORT DURING QUESTIONING</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23 Jun 2026: the Warsaw Bar announced lists of bar representatives to attend questioning of attorneys-at-law as witnesses.</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This concerns matters related to legal assistance, across different types of proceedings.</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announcement sets out plans to implement the new rules.</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EC289E0D-384D-4C27-9E14-D33222FFF10E}"/>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CLIENT CONFIDENTIALITY NEEDS BAR PROTECTION</a:t>
            </a:r>
          </a:p>
        </p:txBody>
      </p:sp>
      <p:sp>
        <p:nvSpPr>
          <p:cNvPr id="25" name="page">
            <a:extLst xmlns:a="http://schemas.openxmlformats.org/drawingml/2006/main">
              <a:ext uri="{FF2B5EF4-FFF2-40B4-BE49-F238E27FC236}">
                <a16:creationId xmlns:a16="http://schemas.microsoft.com/office/drawing/2014/main" id="{F520893C-AA71-4968-8B56-D62CF7F05B05}"/>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08</a:t>
            </a:r>
          </a:p>
        </p:txBody>
      </p:sp>
    </p:spTree>
    <p:extLst>
      <p:ext uri="{BB962C8B-B14F-4D97-AF65-F5344CB8AC3E}">
        <p14:creationId xmlns:p14="http://schemas.microsoft.com/office/powerpoint/2010/main" val="136169847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a4466c0100b44fbb"/>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THE CHALLENGE: EASIER ACCESS WHILE PRESERVING QUALITY, CONFIDENTIALITY AND SOUND ALLOCATION OF FUNDS.</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9aaf2a960d4248c7"/>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KRRP PROPOSALS</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Position published on 3 Jun 2025: reform should cover pre-litigation and court assistance under consistent rules.</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location and specialisation of centres should meet residents’ actual needs.</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Reporting must respect professional secrecy.</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9aaf2a960d4248c7"/>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COMMENTS ON PAPER NO. 1202</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23 Jun 2025: KRRP and OBSiL representatives attended a Sejm committee meeting.</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They challenged the removal of certain beneficiary declarations.</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They highlighted risks in identifying remote clients and detecting conflicts of interest.</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0331EADB-1B06-48AD-A271-EEF2488BF77B}"/>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2025: A VOICE IN LEGAL ASSISTANCE REFORM</a:t>
            </a:r>
          </a:p>
        </p:txBody>
      </p:sp>
      <p:sp>
        <p:nvSpPr>
          <p:cNvPr id="25" name="page">
            <a:extLst xmlns:a="http://schemas.openxmlformats.org/drawingml/2006/main">
              <a:ext uri="{FF2B5EF4-FFF2-40B4-BE49-F238E27FC236}">
                <a16:creationId xmlns:a16="http://schemas.microsoft.com/office/drawing/2014/main" id="{53AE7D73-FCAC-4925-BB5A-FA16904CBF81}"/>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09</a:t>
            </a:r>
          </a:p>
        </p:txBody>
      </p:sp>
    </p:spTree>
    <p:extLst>
      <p:ext uri="{BB962C8B-B14F-4D97-AF65-F5344CB8AC3E}">
        <p14:creationId xmlns:p14="http://schemas.microsoft.com/office/powerpoint/2010/main" val="136169847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58" name="Image 3"/>
          <p:cNvPicPr>
            <a:picLocks xmlns:a="http://schemas.openxmlformats.org/drawingml/2006/main" noChangeAspect="1"/>
          </p:cNvPicPr>
          <p:nvPr/>
        </p:nvPicPr>
        <p:blipFill>
          <a:blip xmlns:r="http://schemas.openxmlformats.org/officeDocument/2006/relationships" xmlns:a="http://schemas.openxmlformats.org/drawingml/2006/main" r:embed="Rb18d802844df470e"/>
          <a:stretch xmlns:a="http://schemas.openxmlformats.org/drawingml/2006/main">
            <a:fillRect l="0" t="0" r="0" b="0"/>
          </a:stretch>
        </p:blipFill>
        <p:spPr>
          <a:xfrm xmlns:a="http://schemas.openxmlformats.org/drawingml/2006/main">
            <a:off x="13687490" y="0"/>
            <a:ext cx="4598869" cy="4590360"/>
          </a:xfrm>
          <a:prstGeom xmlns:a="http://schemas.openxmlformats.org/drawingml/2006/main" prst="rect">
            <a:avLst/>
          </a:prstGeom>
        </p:spPr>
      </p:pic>
      <p:pic>
        <p:nvPicPr>
          <p:cNvPr id="59" name="Graphic 10"/>
          <p:cNvPicPr>
            <a:picLocks xmlns:a="http://schemas.openxmlformats.org/drawingml/2006/main" noChangeAspect="1"/>
          </p:cNvPicPr>
          <p:nvPr/>
        </p:nvPicPr>
        <p:blipFill>
          <a:blip xmlns:r="http://schemas.openxmlformats.org/officeDocument/2006/relationships" xmlns:a="http://schemas.openxmlformats.org/drawingml/2006/main" r:embed="R70e3fc782e2a4b04">
            <a:extLst>
              <a:ext uri="{96DAC541-7B7A-43D3-8B79-37D633B846F1}">
                <asvg:svgBlip xmlns:asvg="http://schemas.microsoft.com/office/drawing/2016/SVG/main" r:embed="R157e03be7e8443eb"/>
              </a:ext>
            </a:extLst>
          </a:blip>
          <a:stretch xmlns:a="http://schemas.openxmlformats.org/drawingml/2006/main">
            <a:fillRect l="0" t="0" r="0" b="0"/>
          </a:stretch>
        </p:blipFill>
        <p:spPr>
          <a:xfrm xmlns:a="http://schemas.openxmlformats.org/drawingml/2006/main">
            <a:off x="15373369" y="916073"/>
            <a:ext cx="2131500" cy="1472673"/>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C9D5310A-CC6C-230F-6816-9B6B56D70F70}"/>
              </a:ext>
            </a:extLst>
          </p:cNvPr>
          <p:cNvSpPr>
            <a:spLocks xmlns:a="http://schemas.openxmlformats.org/drawingml/2006/main" noGrp="1"/>
          </p:cNvSpPr>
          <p:nvPr/>
        </p:nvSpPr>
        <p:spPr>
          <a:xfrm xmlns:a="http://schemas.openxmlformats.org/drawingml/2006/main">
            <a:off x="2200275" y="1213037"/>
            <a:ext cx="7103745" cy="15144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FUNDING IS ESSENTIAL FOR EFFECTIVE ASSISTANCE</a:t>
            </a:r>
            <a:endParaRPr sz="3200">
              <a:latin typeface="Arial"/>
              <a:ea typeface="Arial"/>
              <a:cs typeface="Arial"/>
            </a:endParaRPr>
          </a:p>
        </p:txBody>
      </p:sp>
      <p:sp>
        <p:nvSpPr>
          <p:cNvPr id="18" name="Text 2">
            <a:extLst xmlns:a="http://schemas.openxmlformats.org/drawingml/2006/main">
              <a:ext uri="{FF2B5EF4-FFF2-40B4-BE49-F238E27FC236}">
                <a16:creationId xmlns:a16="http://schemas.microsoft.com/office/drawing/2014/main" id="{B32AF14B-2F02-EC8A-8634-92F8F1A4057E}"/>
              </a:ext>
            </a:extLst>
          </p:cNvPr>
          <p:cNvSpPr>
            <a:spLocks xmlns:a="http://schemas.openxmlformats.org/drawingml/2006/main" noGrp="1"/>
          </p:cNvSpPr>
          <p:nvPr/>
        </p:nvSpPr>
        <p:spPr>
          <a:xfrm xmlns:a="http://schemas.openxmlformats.org/drawingml/2006/main">
            <a:off x="2256377"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ADVOCACY AND LEGAL CHANGE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KRRP made submissions to the minister on fees for court-appointed legal assistance; documented correspondence includes a 2016 letter.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Since 5 Jun 2024, a regulation has aligned court-appointed fees with the corresponding minimum rates for privately retained counsel.
</a:t>
            </a:r>
          </a:p>
        </p:txBody>
      </p:sp>
      <p:sp>
        <p:nvSpPr>
          <p:cNvPr id="33" name="Text 15">
            <a:extLst xmlns:a="http://schemas.openxmlformats.org/drawingml/2006/main">
              <a:ext uri="{FF2B5EF4-FFF2-40B4-BE49-F238E27FC236}">
                <a16:creationId xmlns:a16="http://schemas.microsoft.com/office/drawing/2014/main" id="{B103AAC4-3116-1DFC-D787-2012E4556C41}"/>
              </a:ext>
            </a:extLst>
          </p:cNvPr>
          <p:cNvSpPr>
            <a:spLocks xmlns:a="http://schemas.openxmlformats.org/drawingml/2006/main" noGrp="1"/>
          </p:cNvSpPr>
          <p:nvPr/>
        </p:nvSpPr>
        <p:spPr>
          <a:xfrm xmlns:a="http://schemas.openxmlformats.org/drawingml/2006/main">
            <a:off x="10025539"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WHAT THIS MEANS FOR CITIZENS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Handling a case requires time, preparation and professional accountability.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Adequate funding supports access to professional representation.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Changing fees does not replace organisational reform or mean alignment with market prices.
</a:t>
            </a:r>
          </a:p>
        </p:txBody>
      </p:sp>
      <p:sp>
        <p:nvSpPr>
          <p:cNvPr id="51" name="Straight Connector 50">
            <a:extLst xmlns:a="http://schemas.openxmlformats.org/drawingml/2006/main">
              <a:ext uri="{FF2B5EF4-FFF2-40B4-BE49-F238E27FC236}">
                <a16:creationId xmlns:a16="http://schemas.microsoft.com/office/drawing/2014/main" id="{FC79B957-D847-4A54-A7EF-07B46A632F05}"/>
              </a:ext>
            </a:extLst>
          </p:cNvPr>
          <p:cNvSpPr>
            <a:spLocks xmlns:a="http://schemas.openxmlformats.org/drawingml/2006/main" noGrp="1"/>
          </p:cNvSpPr>
          <p:nvPr/>
        </p:nvSpPr>
        <p:spPr>
          <a:xfrm xmlns:a="http://schemas.openxmlformats.org/drawingml/2006/main">
            <a:off x="158716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3" name="Straight Connector 52">
            <a:extLst xmlns:a="http://schemas.openxmlformats.org/drawingml/2006/main">
              <a:ext uri="{FF2B5EF4-FFF2-40B4-BE49-F238E27FC236}">
                <a16:creationId xmlns:a16="http://schemas.microsoft.com/office/drawing/2014/main" id="{9D616FEE-430B-4270-B29B-9A22440B90AA}"/>
              </a:ext>
            </a:extLst>
          </p:cNvPr>
          <p:cNvSpPr>
            <a:spLocks xmlns:a="http://schemas.openxmlformats.org/drawingml/2006/main" noGrp="1"/>
          </p:cNvSpPr>
          <p:nvPr/>
        </p:nvSpPr>
        <p:spPr>
          <a:xfrm xmlns:a="http://schemas.openxmlformats.org/drawingml/2006/main">
            <a:off x="938850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6" name="takeaway">
            <a:extLst xmlns:a="http://schemas.openxmlformats.org/drawingml/2006/main">
              <a:ext uri="{FF2B5EF4-FFF2-40B4-BE49-F238E27FC236}">
                <a16:creationId xmlns:a16="http://schemas.microsoft.com/office/drawing/2014/main" id="{55D6BFC2-140A-4120-BBD4-082678D95FAB}"/>
              </a:ext>
            </a:extLst>
          </p:cNvPr>
          <p:cNvSpPr>
            <a:spLocks xmlns:a="http://schemas.openxmlformats.org/drawingml/2006/main" noGrp="1"/>
          </p:cNvSpPr>
          <p:nvPr/>
        </p:nvSpPr>
        <p:spPr>
          <a:xfrm xmlns:a="http://schemas.openxmlformats.org/drawingml/2006/main">
            <a:off x="2200275" y="8820150"/>
            <a:ext cx="1381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003399"/>
                </a:solidFill>
                <a:latin typeface="Arial"/>
                <a:ea typeface="Arial"/>
                <a:cs typeface="Arial"/>
              </a:defRPr>
            </a:pPr>
            <a:r>
              <a:rPr sz="2000" b="0">
                <a:solidFill>
                  <a:srgbClr val="003399"/>
                </a:solidFill>
                <a:latin typeface="Arial"/>
                <a:ea typeface="Arial"/>
                <a:cs typeface="Arial"/>
              </a:rPr>
              <a:t>A regulatory change, distinct from changes to Acts and from out-of-court free legal assistance.</a:t>
            </a:r>
          </a:p>
        </p:txBody>
      </p:sp>
      <p:sp>
        <p:nvSpPr>
          <p:cNvPr id="57" name="page">
            <a:extLst xmlns:a="http://schemas.openxmlformats.org/drawingml/2006/main">
              <a:ext uri="{FF2B5EF4-FFF2-40B4-BE49-F238E27FC236}">
                <a16:creationId xmlns:a16="http://schemas.microsoft.com/office/drawing/2014/main" id="{3BBD26EE-5893-4475-A279-7CA11EBB2B21}"/>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10</a:t>
            </a:r>
          </a:p>
        </p:txBody>
      </p:sp>
    </p:spTree>
    <p:extLst>
      <p:ext uri="{BB962C8B-B14F-4D97-AF65-F5344CB8AC3E}">
        <p14:creationId xmlns:p14="http://schemas.microsoft.com/office/powerpoint/2010/main" val="10860910"/>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b0e800259da9471d"/>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SELF-GOVERNMENT PROVIDES ORGANISATIONAL SUPPORT; INDIVIDUAL LAWYERS DELIVER THE ASSISTANCE.</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d597f5a8c88e4726"/>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WARSAW: FREE LEGAL ASSISTANCE</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An announcement of 1 Dec 2025 set out how attorneys-at-law would be designated for free legal assistance centres.</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Lots would be drawn if oversubscribed. County authorities conclude the contracts.</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bar provides professional staffing for the public assistance system.</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d597f5a8c88e4726"/>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ŁÓDŹ: ASSISTANCE FOR UKRAINE</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bar announced a centre at its headquarters from 7 Mar 2022 and advice sessions at Art Inkubator.</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Over 60 attorneys-at-law and trainees volunteered to provide free assistance.</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The bar also sought language support to facilitate contact with those in need.</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27FE2035-85D0-422E-831D-60F263E623F6}"/>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REGIONAL BARS ORGANISE ASSISTANCE LOCALLY</a:t>
            </a:r>
          </a:p>
        </p:txBody>
      </p:sp>
      <p:sp>
        <p:nvSpPr>
          <p:cNvPr id="25" name="page">
            <a:extLst xmlns:a="http://schemas.openxmlformats.org/drawingml/2006/main">
              <a:ext uri="{FF2B5EF4-FFF2-40B4-BE49-F238E27FC236}">
                <a16:creationId xmlns:a16="http://schemas.microsoft.com/office/drawing/2014/main" id="{4E0C4369-B117-4612-8EFE-C99B9EFBCA12}"/>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11</a:t>
            </a:r>
          </a:p>
        </p:txBody>
      </p:sp>
    </p:spTree>
    <p:extLst>
      <p:ext uri="{BB962C8B-B14F-4D97-AF65-F5344CB8AC3E}">
        <p14:creationId xmlns:p14="http://schemas.microsoft.com/office/powerpoint/2010/main" val="1361698471"/>
      </p:ext>
    </p:extLst>
  </p:cSld>
</p:sld>
</file>

<file path=ppt/slides/slide12.xml><?xml version="1.0" encoding="utf-8"?>
<p:sld xmlns:p="http://schemas.openxmlformats.org/presentationml/2006/main">
  <p:cSld>
    <p:bg>
      <p:bgPr>
        <a:solidFill xmlns:a="http://schemas.openxmlformats.org/drawingml/2006/main">
          <a:srgbClr val="EEF1F7"/>
        </a:solidFill>
      </p:bgPr>
    </p:bg>
    <p:spTree>
      <p:nvGrpSpPr>
        <p:cNvPr id="1" name=""/>
        <p:cNvGrpSpPr/>
        <p:nvPr/>
      </p:nvGrpSpPr>
      <p:grpSpPr>
        <a:xfrm xmlns:a="http://schemas.openxmlformats.org/drawingml/2006/main"/>
      </p:grpSpPr>
      <p:pic>
        <p:nvPicPr>
          <p:cNvPr id="36" name="Image 0"/>
          <p:cNvPicPr>
            <a:picLocks xmlns:a="http://schemas.openxmlformats.org/drawingml/2006/main" noChangeAspect="1"/>
          </p:cNvPicPr>
          <p:nvPr/>
        </p:nvPicPr>
        <p:blipFill>
          <a:blip xmlns:r="http://schemas.openxmlformats.org/officeDocument/2006/relationships" xmlns:a="http://schemas.openxmlformats.org/drawingml/2006/main" r:embed="Rba1d7955e043436b"/>
          <a:srcRect xmlns:a="http://schemas.openxmlformats.org/drawingml/2006/main" l="0" t="0" r="0" b="0"/>
          <a:stretch xmlns:a="http://schemas.openxmlformats.org/drawingml/2006/main"/>
        </p:blipFill>
        <p:spPr>
          <a:xfrm xmlns:a="http://schemas.openxmlformats.org/drawingml/2006/main">
            <a:off x="12201526" y="3962401"/>
            <a:ext cx="4114800" cy="52006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76E3FE21-7BEC-4778-B7DA-C77BB89B5CFA}"/>
              </a:ext>
            </a:extLst>
          </p:cNvPr>
          <p:cNvSpPr>
            <a:spLocks xmlns:a="http://schemas.openxmlformats.org/drawingml/2006/main" noGrp="1"/>
          </p:cNvSpPr>
          <p:nvPr/>
        </p:nvSpPr>
        <p:spPr>
          <a:xfrm xmlns:a="http://schemas.openxmlformats.org/drawingml/2006/main">
            <a:off x="15401926"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D30CB84F-2662-4BED-8DC9-D7D610081CEE}"/>
              </a:ext>
            </a:extLst>
          </p:cNvPr>
          <p:cNvSpPr>
            <a:spLocks xmlns:a="http://schemas.openxmlformats.org/drawingml/2006/main" noGrp="1"/>
          </p:cNvSpPr>
          <p:nvPr/>
        </p:nvSpPr>
        <p:spPr>
          <a:xfrm xmlns:a="http://schemas.openxmlformats.org/drawingml/2006/main">
            <a:off x="15554326"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03</a:t>
            </a:r>
            <a:endParaRPr sz="2200">
              <a:latin typeface="Arial"/>
              <a:ea typeface="Arial"/>
              <a:cs typeface="Arial"/>
            </a:endParaRPr>
          </a:p>
        </p:txBody>
      </p:sp>
      <p:sp>
        <p:nvSpPr>
          <p:cNvPr id="5" name="Text 2">
            <a:extLst xmlns:a="http://schemas.openxmlformats.org/drawingml/2006/main">
              <a:ext uri="{FF2B5EF4-FFF2-40B4-BE49-F238E27FC236}">
                <a16:creationId xmlns:a16="http://schemas.microsoft.com/office/drawing/2014/main" id="{E25CA6AE-E4C6-4542-9513-AEDC2C86CF1F}"/>
              </a:ext>
            </a:extLst>
          </p:cNvPr>
          <p:cNvSpPr>
            <a:spLocks xmlns:a="http://schemas.openxmlformats.org/drawingml/2006/main" noGrp="1"/>
          </p:cNvSpPr>
          <p:nvPr/>
        </p:nvSpPr>
        <p:spPr>
          <a:xfrm xmlns:a="http://schemas.openxmlformats.org/drawingml/2006/main">
            <a:off x="12506327"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JOINT ACTION</a:t>
            </a:r>
            <a:endParaRPr sz="2000">
              <a:latin typeface="Arial"/>
              <a:ea typeface="Arial"/>
              <a:cs typeface="Arial"/>
            </a:endParaRPr>
          </a:p>
        </p:txBody>
      </p:sp>
      <p:sp>
        <p:nvSpPr>
          <p:cNvPr id="30" name="Straight Connector 29">
            <a:extLst xmlns:a="http://schemas.openxmlformats.org/drawingml/2006/main">
              <a:ext uri="{FF2B5EF4-FFF2-40B4-BE49-F238E27FC236}">
                <a16:creationId xmlns:a16="http://schemas.microsoft.com/office/drawing/2014/main" id="{7681911F-5BC5-45EE-B913-F39FABAE3119}"/>
              </a:ext>
            </a:extLst>
          </p:cNvPr>
          <p:cNvSpPr>
            <a:spLocks xmlns:a="http://schemas.openxmlformats.org/drawingml/2006/main" noGrp="1"/>
          </p:cNvSpPr>
          <p:nvPr/>
        </p:nvSpPr>
        <p:spPr>
          <a:xfrm xmlns:a="http://schemas.openxmlformats.org/drawingml/2006/main" rot="5400000">
            <a:off x="11388492" y="5745878"/>
            <a:ext cx="0" cy="1633698"/>
          </a:xfrm>
          <a:prstGeom xmlns:a="http://schemas.openxmlformats.org/drawingml/2006/main" prst="line">
            <a:avLst/>
          </a:prstGeom>
          <a:ln xmlns:a="http://schemas.openxmlformats.org/drawingml/2006/main" w="31750">
            <a:solidFill>
              <a:srgbClr val="C48D76"/>
            </a:solidFill>
            <a:headEnd type="diamond" w="lg" len="lg"/>
            <a:tailEnd type="none"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6" name="Text 3">
            <a:extLst xmlns:a="http://schemas.openxmlformats.org/drawingml/2006/main">
              <a:ext uri="{FF2B5EF4-FFF2-40B4-BE49-F238E27FC236}">
                <a16:creationId xmlns:a16="http://schemas.microsoft.com/office/drawing/2014/main" id="{2984991D-B0DF-4F08-9AD4-BC118EA944FB}"/>
              </a:ext>
            </a:extLst>
          </p:cNvPr>
          <p:cNvSpPr>
            <a:spLocks xmlns:a="http://schemas.openxmlformats.org/drawingml/2006/main" noGrp="1"/>
          </p:cNvSpPr>
          <p:nvPr/>
        </p:nvSpPr>
        <p:spPr>
          <a:xfrm xmlns:a="http://schemas.openxmlformats.org/drawingml/2006/main">
            <a:off x="12506326"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Attorneys-at-law, advocates and civil society lawyers joined the effort.</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The network enabled people to be directed to the right place for assistance.</a:t>
            </a:r>
            <a:endParaRPr sz="1500">
              <a:latin typeface="Arial"/>
              <a:ea typeface="Arial"/>
              <a:cs typeface="Arial"/>
            </a:endParaRPr>
          </a:p>
        </p:txBody>
      </p:sp>
      <p:pic>
        <p:nvPicPr>
          <p:cNvPr id="42" name="Image 4"/>
          <p:cNvPicPr>
            <a:picLocks xmlns:a="http://schemas.openxmlformats.org/drawingml/2006/main" noChangeAspect="1"/>
          </p:cNvPicPr>
          <p:nvPr/>
        </p:nvPicPr>
        <p:blipFill>
          <a:blip xmlns:r="http://schemas.openxmlformats.org/officeDocument/2006/relationships" xmlns:a="http://schemas.openxmlformats.org/drawingml/2006/main" r:embed="Rba1d7955e043436b"/>
          <a:srcRect xmlns:a="http://schemas.openxmlformats.org/drawingml/2006/main" l="0" t="0" r="0" b="0"/>
          <a:stretch xmlns:a="http://schemas.openxmlformats.org/drawingml/2006/main"/>
        </p:blipFill>
        <p:spPr>
          <a:xfrm xmlns:a="http://schemas.openxmlformats.org/drawingml/2006/main">
            <a:off x="7200900" y="3962401"/>
            <a:ext cx="4114800" cy="5200650"/>
          </a:xfrm>
          <a:prstGeom xmlns:a="http://schemas.openxmlformats.org/drawingml/2006/main" prst="rect">
            <a:avLst/>
          </a:prstGeom>
        </p:spPr>
      </p:pic>
      <p:sp>
        <p:nvSpPr>
          <p:cNvPr id="13" name="Shape 6">
            <a:extLst xmlns:a="http://schemas.openxmlformats.org/drawingml/2006/main">
              <a:ext uri="{FF2B5EF4-FFF2-40B4-BE49-F238E27FC236}">
                <a16:creationId xmlns:a16="http://schemas.microsoft.com/office/drawing/2014/main" id="{F275DF04-5D70-4026-9693-99CD9DEFE7A1}"/>
              </a:ext>
            </a:extLst>
          </p:cNvPr>
          <p:cNvSpPr>
            <a:spLocks xmlns:a="http://schemas.openxmlformats.org/drawingml/2006/main" noGrp="1"/>
          </p:cNvSpPr>
          <p:nvPr/>
        </p:nvSpPr>
        <p:spPr>
          <a:xfrm xmlns:a="http://schemas.openxmlformats.org/drawingml/2006/main">
            <a:off x="10401300"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14" name="Text 7">
            <a:extLst xmlns:a="http://schemas.openxmlformats.org/drawingml/2006/main">
              <a:ext uri="{FF2B5EF4-FFF2-40B4-BE49-F238E27FC236}">
                <a16:creationId xmlns:a16="http://schemas.microsoft.com/office/drawing/2014/main" id="{6B7E5F74-AEAC-4535-8578-1EA4B579F7F7}"/>
              </a:ext>
            </a:extLst>
          </p:cNvPr>
          <p:cNvSpPr>
            <a:spLocks xmlns:a="http://schemas.openxmlformats.org/drawingml/2006/main" noGrp="1"/>
          </p:cNvSpPr>
          <p:nvPr/>
        </p:nvSpPr>
        <p:spPr>
          <a:xfrm xmlns:a="http://schemas.openxmlformats.org/drawingml/2006/main">
            <a:off x="10553700"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02</a:t>
            </a:r>
            <a:endParaRPr sz="2200">
              <a:latin typeface="Arial"/>
              <a:ea typeface="Arial"/>
              <a:cs typeface="Arial"/>
            </a:endParaRPr>
          </a:p>
        </p:txBody>
      </p:sp>
      <p:sp>
        <p:nvSpPr>
          <p:cNvPr id="15" name="Text 8">
            <a:extLst xmlns:a="http://schemas.openxmlformats.org/drawingml/2006/main">
              <a:ext uri="{FF2B5EF4-FFF2-40B4-BE49-F238E27FC236}">
                <a16:creationId xmlns:a16="http://schemas.microsoft.com/office/drawing/2014/main" id="{C054A97C-4753-4C5B-951C-013CA2348B2D}"/>
              </a:ext>
            </a:extLst>
          </p:cNvPr>
          <p:cNvSpPr>
            <a:spLocks xmlns:a="http://schemas.openxmlformats.org/drawingml/2006/main" noGrp="1"/>
          </p:cNvSpPr>
          <p:nvPr/>
        </p:nvSpPr>
        <p:spPr>
          <a:xfrm xmlns:a="http://schemas.openxmlformats.org/drawingml/2006/main">
            <a:off x="7505701"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REGIONAL BARS</a:t>
            </a:r>
            <a:endParaRPr sz="2000">
              <a:latin typeface="Arial"/>
              <a:ea typeface="Arial"/>
              <a:cs typeface="Arial"/>
            </a:endParaRPr>
          </a:p>
        </p:txBody>
      </p:sp>
      <p:sp>
        <p:nvSpPr>
          <p:cNvPr id="28" name="Straight Connector 27">
            <a:extLst xmlns:a="http://schemas.openxmlformats.org/drawingml/2006/main">
              <a:ext uri="{FF2B5EF4-FFF2-40B4-BE49-F238E27FC236}">
                <a16:creationId xmlns:a16="http://schemas.microsoft.com/office/drawing/2014/main" id="{3C37FE56-7225-4980-B66B-BF58A08F226A}"/>
              </a:ext>
            </a:extLst>
          </p:cNvPr>
          <p:cNvSpPr>
            <a:spLocks xmlns:a="http://schemas.openxmlformats.org/drawingml/2006/main" noGrp="1"/>
          </p:cNvSpPr>
          <p:nvPr/>
        </p:nvSpPr>
        <p:spPr>
          <a:xfrm xmlns:a="http://schemas.openxmlformats.org/drawingml/2006/main" rot="5400000">
            <a:off x="6369925" y="5745878"/>
            <a:ext cx="0" cy="1633698"/>
          </a:xfrm>
          <a:prstGeom xmlns:a="http://schemas.openxmlformats.org/drawingml/2006/main" prst="line">
            <a:avLst/>
          </a:prstGeom>
          <a:ln xmlns:a="http://schemas.openxmlformats.org/drawingml/2006/main" w="31750">
            <a:solidFill>
              <a:srgbClr val="C48D76"/>
            </a:solidFill>
            <a:headEnd type="diamond" w="lg" len="lg"/>
            <a:tailEnd type="none"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6" name="Text 9">
            <a:extLst xmlns:a="http://schemas.openxmlformats.org/drawingml/2006/main">
              <a:ext uri="{FF2B5EF4-FFF2-40B4-BE49-F238E27FC236}">
                <a16:creationId xmlns:a16="http://schemas.microsoft.com/office/drawing/2014/main" id="{2ABA383C-2D5D-4A86-BE2E-D337D18D902D}"/>
              </a:ext>
            </a:extLst>
          </p:cNvPr>
          <p:cNvSpPr>
            <a:spLocks xmlns:a="http://schemas.openxmlformats.org/drawingml/2006/main" noGrp="1"/>
          </p:cNvSpPr>
          <p:nvPr/>
        </p:nvSpPr>
        <p:spPr>
          <a:xfrm xmlns:a="http://schemas.openxmlformats.org/drawingml/2006/main">
            <a:off x="7505700"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Coordinators and volunteers organised advice sessions and centres.</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Connecting people with a lawyer in their own town reduced distance as a barrier.</a:t>
            </a:r>
            <a:endParaRPr sz="1500">
              <a:latin typeface="Arial"/>
              <a:ea typeface="Arial"/>
              <a:cs typeface="Arial"/>
            </a:endParaRPr>
          </a:p>
        </p:txBody>
      </p:sp>
      <p:pic>
        <p:nvPicPr>
          <p:cNvPr id="48" name="Image 6"/>
          <p:cNvPicPr>
            <a:picLocks xmlns:a="http://schemas.openxmlformats.org/drawingml/2006/main" noChangeAspect="1"/>
          </p:cNvPicPr>
          <p:nvPr/>
        </p:nvPicPr>
        <p:blipFill>
          <a:blip xmlns:r="http://schemas.openxmlformats.org/officeDocument/2006/relationships" xmlns:a="http://schemas.openxmlformats.org/drawingml/2006/main" r:embed="Rba1d7955e043436b"/>
          <a:srcRect xmlns:a="http://schemas.openxmlformats.org/drawingml/2006/main" l="0" t="0" r="0" b="0"/>
          <a:stretch xmlns:a="http://schemas.openxmlformats.org/drawingml/2006/main"/>
        </p:blipFill>
        <p:spPr>
          <a:xfrm xmlns:a="http://schemas.openxmlformats.org/drawingml/2006/main">
            <a:off x="2200276" y="3962401"/>
            <a:ext cx="4114800" cy="5200650"/>
          </a:xfrm>
          <a:prstGeom xmlns:a="http://schemas.openxmlformats.org/drawingml/2006/main" prst="rect">
            <a:avLst/>
          </a:prstGeom>
        </p:spPr>
      </p:pic>
      <p:sp>
        <p:nvSpPr>
          <p:cNvPr id="19" name="Shape 10">
            <a:extLst xmlns:a="http://schemas.openxmlformats.org/drawingml/2006/main">
              <a:ext uri="{FF2B5EF4-FFF2-40B4-BE49-F238E27FC236}">
                <a16:creationId xmlns:a16="http://schemas.microsoft.com/office/drawing/2014/main" id="{E856C161-C657-4C83-A447-8C09EAF602C1}"/>
              </a:ext>
            </a:extLst>
          </p:cNvPr>
          <p:cNvSpPr>
            <a:spLocks xmlns:a="http://schemas.openxmlformats.org/drawingml/2006/main" noGrp="1"/>
          </p:cNvSpPr>
          <p:nvPr/>
        </p:nvSpPr>
        <p:spPr>
          <a:xfrm xmlns:a="http://schemas.openxmlformats.org/drawingml/2006/main">
            <a:off x="5400676" y="4210050"/>
            <a:ext cx="647700" cy="647700"/>
          </a:xfrm>
          <a:prstGeom xmlns:a="http://schemas.openxmlformats.org/drawingml/2006/main" prst="roundRect">
            <a:avLst>
              <a:gd name="adj" fmla="val 2823529"/>
            </a:avLst>
          </a:prstGeom>
          <a:solidFill xmlns:a="http://schemas.openxmlformats.org/drawingml/2006/main">
            <a:srgbClr val="C48D76"/>
          </a:solidFill>
        </p:spPr>
        <p:txBody>
          <a:bodyPr xmlns:a="http://schemas.openxmlformats.org/drawingml/2006/main"/>
          <a:lstStyle xmlns:a="http://schemas.openxmlformats.org/drawingml/2006/main"/>
          <a:p xmlns:a="http://schemas.openxmlformats.org/drawingml/2006/main">
            <a:endParaRPr sz="3600"/>
          </a:p>
        </p:txBody>
      </p:sp>
      <p:sp>
        <p:nvSpPr>
          <p:cNvPr id="20" name="Text 11">
            <a:extLst xmlns:a="http://schemas.openxmlformats.org/drawingml/2006/main">
              <a:ext uri="{FF2B5EF4-FFF2-40B4-BE49-F238E27FC236}">
                <a16:creationId xmlns:a16="http://schemas.microsoft.com/office/drawing/2014/main" id="{89CA6FE5-4624-487B-A544-40D88D097B81}"/>
              </a:ext>
            </a:extLst>
          </p:cNvPr>
          <p:cNvSpPr>
            <a:spLocks xmlns:a="http://schemas.openxmlformats.org/drawingml/2006/main" noGrp="1"/>
          </p:cNvSpPr>
          <p:nvPr/>
        </p:nvSpPr>
        <p:spPr>
          <a:xfrm xmlns:a="http://schemas.openxmlformats.org/drawingml/2006/main">
            <a:off x="5553076" y="4354008"/>
            <a:ext cx="342900" cy="3429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algn="ctr">
              <a:buNone/>
            </a:pPr>
            <a:r>
              <a:rPr sz="2200" spc="-42">
                <a:solidFill>
                  <a:srgbClr val="FFFFFF">
                    <a:alpha val="99000"/>
                  </a:srgbClr>
                </a:solidFill>
                <a:latin typeface="Arial"/>
                <a:ea typeface="Arial"/>
                <a:cs typeface="Arial"/>
              </a:rPr>
              <a:t>01</a:t>
            </a:r>
            <a:endParaRPr sz="2200">
              <a:latin typeface="Arial"/>
              <a:ea typeface="Arial"/>
              <a:cs typeface="Arial"/>
            </a:endParaRPr>
          </a:p>
        </p:txBody>
      </p:sp>
      <p:sp>
        <p:nvSpPr>
          <p:cNvPr id="21" name="Text 12">
            <a:extLst xmlns:a="http://schemas.openxmlformats.org/drawingml/2006/main">
              <a:ext uri="{FF2B5EF4-FFF2-40B4-BE49-F238E27FC236}">
                <a16:creationId xmlns:a16="http://schemas.microsoft.com/office/drawing/2014/main" id="{123884C9-705B-42BC-BEEE-5D3DF39359D8}"/>
              </a:ext>
            </a:extLst>
          </p:cNvPr>
          <p:cNvSpPr>
            <a:spLocks xmlns:a="http://schemas.openxmlformats.org/drawingml/2006/main" noGrp="1"/>
          </p:cNvSpPr>
          <p:nvPr/>
        </p:nvSpPr>
        <p:spPr>
          <a:xfrm xmlns:a="http://schemas.openxmlformats.org/drawingml/2006/main">
            <a:off x="2505077" y="5048250"/>
            <a:ext cx="2181226" cy="10287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4A92EB"/>
                </a:solidFill>
                <a:latin typeface="Arial"/>
                <a:ea typeface="Arial"/>
                <a:cs typeface="Arial"/>
              </a:defRPr>
            </a:pPr>
            <a:r>
              <a:rPr sz="2000" b="0" spc="-42">
                <a:solidFill>
                  <a:srgbClr val="4A92EB"/>
                </a:solidFill>
                <a:latin typeface="Arial"/>
                <a:ea typeface="Arial"/>
                <a:cs typeface="Arial"/>
              </a:rPr>
              <a:t>KIRP COORDINATION</a:t>
            </a:r>
            <a:endParaRPr sz="2000">
              <a:latin typeface="Arial"/>
              <a:ea typeface="Arial"/>
              <a:cs typeface="Arial"/>
            </a:endParaRPr>
          </a:p>
        </p:txBody>
      </p:sp>
      <p:sp>
        <p:nvSpPr>
          <p:cNvPr id="22" name="Text 13">
            <a:extLst xmlns:a="http://schemas.openxmlformats.org/drawingml/2006/main">
              <a:ext uri="{FF2B5EF4-FFF2-40B4-BE49-F238E27FC236}">
                <a16:creationId xmlns:a16="http://schemas.microsoft.com/office/drawing/2014/main" id="{EAF2AB97-1E2F-4C34-91D2-C14399CA5A62}"/>
              </a:ext>
            </a:extLst>
          </p:cNvPr>
          <p:cNvSpPr>
            <a:spLocks xmlns:a="http://schemas.openxmlformats.org/drawingml/2006/main" noGrp="1"/>
          </p:cNvSpPr>
          <p:nvPr/>
        </p:nvSpPr>
        <p:spPr>
          <a:xfrm xmlns:a="http://schemas.openxmlformats.org/drawingml/2006/main">
            <a:off x="2505076" y="6400800"/>
            <a:ext cx="3124200" cy="2286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The Centre launched a free hotline in March 2022.</a:t>
            </a:r>
            <a:endParaRPr sz="1500">
              <a:latin typeface="Arial"/>
              <a:ea typeface="Arial"/>
              <a:cs typeface="Arial"/>
            </a:endParaRPr>
          </a:p>
          <a:p xmlns:a="http://schemas.openxmlformats.org/drawingml/2006/main">
            <a:pPr>
              <a:lnSpc>
                <a:spcPct val="120000"/>
              </a:lnSpc>
              <a:buNone/>
            </a:pPr>
            <a:r>
              <a:rPr sz="1500" spc="-8">
                <a:solidFill>
                  <a:srgbClr val="485B80">
                    <a:alpha val="99000"/>
                  </a:srgbClr>
                </a:solidFill>
                <a:latin typeface="Arial"/>
                <a:ea typeface="Arial"/>
                <a:cs typeface="Arial"/>
              </a:rPr>
              <a:t/>
            </a:r>
            <a:endParaRPr sz="1500">
              <a:latin typeface="Arial"/>
              <a:ea typeface="Arial"/>
              <a:cs typeface="Arial"/>
            </a:endParaRPr>
          </a:p>
          <a:p xmlns:a="http://schemas.openxmlformats.org/drawingml/2006/main">
            <a:pPr algn="l">
              <a:lnSpc>
                <a:spcPct val="120000"/>
              </a:lnSpc>
              <a:buNone/>
              <a:defRPr sz="1500" b="0">
                <a:solidFill>
                  <a:srgbClr val="485B80"/>
                </a:solidFill>
                <a:latin typeface="Arial"/>
                <a:ea typeface="Arial"/>
                <a:cs typeface="Arial"/>
              </a:defRPr>
            </a:pPr>
            <a:r>
              <a:rPr sz="1500" b="0" spc="-8">
                <a:solidFill>
                  <a:srgbClr val="485B80"/>
                </a:solidFill>
                <a:latin typeface="Arial"/>
                <a:ea typeface="Arial"/>
                <a:cs typeface="Arial"/>
              </a:rPr>
              <a:t>It offered advice and information on assistance centres, and supported coordinators across the country.</a:t>
            </a:r>
            <a:endParaRPr sz="1500">
              <a:latin typeface="Arial"/>
              <a:ea typeface="Arial"/>
              <a:cs typeface="Arial"/>
            </a:endParaRPr>
          </a:p>
        </p:txBody>
      </p:sp>
      <p:sp>
        <p:nvSpPr>
          <p:cNvPr id="23" name="Shape 0">
            <a:extLst xmlns:a="http://schemas.openxmlformats.org/drawingml/2006/main">
              <a:ext uri="{FF2B5EF4-FFF2-40B4-BE49-F238E27FC236}">
                <a16:creationId xmlns:a16="http://schemas.microsoft.com/office/drawing/2014/main" id="{3B66D4F2-8986-59A9-458F-D2CF924F4433}"/>
              </a:ext>
            </a:extLst>
          </p:cNvPr>
          <p:cNvSpPr>
            <a:spLocks xmlns:a="http://schemas.openxmlformats.org/drawingml/2006/main" noGrp="1"/>
          </p:cNvSpPr>
          <p:nvPr/>
        </p:nvSpPr>
        <p:spPr>
          <a:xfrm xmlns:a="http://schemas.openxmlformats.org/drawingml/2006/main">
            <a:off x="2200277" y="1162051"/>
            <a:ext cx="6457950" cy="158115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7" name="Text 1">
            <a:extLst xmlns:a="http://schemas.openxmlformats.org/drawingml/2006/main">
              <a:ext uri="{FF2B5EF4-FFF2-40B4-BE49-F238E27FC236}">
                <a16:creationId xmlns:a16="http://schemas.microsoft.com/office/drawing/2014/main" id="{11B4EC85-6E10-ECC6-4A7B-00563130CEDA}"/>
              </a:ext>
            </a:extLst>
          </p:cNvPr>
          <p:cNvSpPr>
            <a:spLocks xmlns:a="http://schemas.openxmlformats.org/drawingml/2006/main" noGrp="1"/>
          </p:cNvSpPr>
          <p:nvPr/>
        </p:nvSpPr>
        <p:spPr>
          <a:xfrm xmlns:a="http://schemas.openxmlformats.org/drawingml/2006/main">
            <a:off x="2269617" y="1362075"/>
            <a:ext cx="6457950" cy="138112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spc="-68">
                <a:solidFill>
                  <a:srgbClr val="003399"/>
                </a:solidFill>
                <a:latin typeface="Arial"/>
                <a:ea typeface="Arial"/>
                <a:cs typeface="Arial"/>
              </a:rPr>
              <a:t>COORDINATION TURNS WILLINGNESS INTO ACCESS</a:t>
            </a:r>
            <a:endParaRPr sz="3200">
              <a:latin typeface="Arial"/>
              <a:ea typeface="Arial"/>
              <a:cs typeface="Arial"/>
            </a:endParaRPr>
          </a:p>
        </p:txBody>
      </p:sp>
      <p:sp>
        <p:nvSpPr>
          <p:cNvPr id="8" name="Straight Connector 7">
            <a:extLst xmlns:a="http://schemas.openxmlformats.org/drawingml/2006/main">
              <a:ext uri="{FF2B5EF4-FFF2-40B4-BE49-F238E27FC236}">
                <a16:creationId xmlns:a16="http://schemas.microsoft.com/office/drawing/2014/main" id="{E3A224F5-E653-4998-B96C-879BB2E690C4}"/>
              </a:ext>
            </a:extLst>
          </p:cNvPr>
          <p:cNvSpPr>
            <a:spLocks xmlns:a="http://schemas.openxmlformats.org/drawingml/2006/main" noGrp="1"/>
          </p:cNvSpPr>
          <p:nvPr/>
        </p:nvSpPr>
        <p:spPr>
          <a:xfrm xmlns:a="http://schemas.openxmlformats.org/drawingml/2006/main">
            <a:off x="1679722" y="1156568"/>
            <a:ext cx="0" cy="1633698"/>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9" name="Straight Connector 8">
            <a:extLst xmlns:a="http://schemas.openxmlformats.org/drawingml/2006/main">
              <a:ext uri="{FF2B5EF4-FFF2-40B4-BE49-F238E27FC236}">
                <a16:creationId xmlns:a16="http://schemas.microsoft.com/office/drawing/2014/main" id="{B50A3413-19C6-4D20-B2DD-2C592E006CFE}"/>
              </a:ext>
            </a:extLst>
          </p:cNvPr>
          <p:cNvSpPr>
            <a:spLocks xmlns:a="http://schemas.openxmlformats.org/drawingml/2006/main" noGrp="1"/>
          </p:cNvSpPr>
          <p:nvPr/>
        </p:nvSpPr>
        <p:spPr>
          <a:xfrm xmlns:a="http://schemas.openxmlformats.org/drawingml/2006/main">
            <a:off x="9105487" y="1156568"/>
            <a:ext cx="0" cy="1633698"/>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34" name="takeaway">
            <a:extLst xmlns:a="http://schemas.openxmlformats.org/drawingml/2006/main">
              <a:ext uri="{FF2B5EF4-FFF2-40B4-BE49-F238E27FC236}">
                <a16:creationId xmlns:a16="http://schemas.microsoft.com/office/drawing/2014/main" id="{90CDB3CE-6109-4AA9-9681-247F78D50D5D}"/>
              </a:ext>
            </a:extLst>
          </p:cNvPr>
          <p:cNvSpPr>
            <a:spLocks xmlns:a="http://schemas.openxmlformats.org/drawingml/2006/main" noGrp="1"/>
          </p:cNvSpPr>
          <p:nvPr/>
        </p:nvSpPr>
        <p:spPr>
          <a:xfrm xmlns:a="http://schemas.openxmlformats.org/drawingml/2006/main">
            <a:off x="10620375" y="1466850"/>
            <a:ext cx="5715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a:solidFill>
                  <a:srgbClr val="485B80"/>
                </a:solidFill>
                <a:latin typeface="Arial"/>
                <a:ea typeface="Arial"/>
                <a:cs typeface="Arial"/>
              </a:rPr>
              <a:t>The lesson: access also requires information, organisation and contact with the right person.</a:t>
            </a:r>
          </a:p>
        </p:txBody>
      </p:sp>
      <p:sp>
        <p:nvSpPr>
          <p:cNvPr id="35" name="page">
            <a:extLst xmlns:a="http://schemas.openxmlformats.org/drawingml/2006/main">
              <a:ext uri="{FF2B5EF4-FFF2-40B4-BE49-F238E27FC236}">
                <a16:creationId xmlns:a16="http://schemas.microsoft.com/office/drawing/2014/main" id="{B7C07852-DBF3-47B9-9199-5CD9D830F6DC}"/>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12</a:t>
            </a:r>
          </a:p>
        </p:txBody>
      </p:sp>
    </p:spTree>
    <p:extLst>
      <p:ext uri="{BB962C8B-B14F-4D97-AF65-F5344CB8AC3E}">
        <p14:creationId xmlns:p14="http://schemas.microsoft.com/office/powerpoint/2010/main" val="87946516"/>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58" name="Image 3"/>
          <p:cNvPicPr>
            <a:picLocks xmlns:a="http://schemas.openxmlformats.org/drawingml/2006/main" noChangeAspect="1"/>
          </p:cNvPicPr>
          <p:nvPr/>
        </p:nvPicPr>
        <p:blipFill>
          <a:blip xmlns:r="http://schemas.openxmlformats.org/officeDocument/2006/relationships" xmlns:a="http://schemas.openxmlformats.org/drawingml/2006/main" r:embed="Rfbc770d751184953"/>
          <a:stretch xmlns:a="http://schemas.openxmlformats.org/drawingml/2006/main">
            <a:fillRect l="0" t="0" r="0" b="0"/>
          </a:stretch>
        </p:blipFill>
        <p:spPr>
          <a:xfrm xmlns:a="http://schemas.openxmlformats.org/drawingml/2006/main">
            <a:off x="13687490" y="0"/>
            <a:ext cx="4598869" cy="4590360"/>
          </a:xfrm>
          <a:prstGeom xmlns:a="http://schemas.openxmlformats.org/drawingml/2006/main" prst="rect">
            <a:avLst/>
          </a:prstGeom>
        </p:spPr>
      </p:pic>
      <p:pic>
        <p:nvPicPr>
          <p:cNvPr id="59" name="Graphic 10"/>
          <p:cNvPicPr>
            <a:picLocks xmlns:a="http://schemas.openxmlformats.org/drawingml/2006/main" noChangeAspect="1"/>
          </p:cNvPicPr>
          <p:nvPr/>
        </p:nvPicPr>
        <p:blipFill>
          <a:blip xmlns:r="http://schemas.openxmlformats.org/officeDocument/2006/relationships" xmlns:a="http://schemas.openxmlformats.org/drawingml/2006/main" r:embed="R434a85c16d6d4262">
            <a:extLst>
              <a:ext uri="{96DAC541-7B7A-43D3-8B79-37D633B846F1}">
                <asvg:svgBlip xmlns:asvg="http://schemas.microsoft.com/office/drawing/2016/SVG/main" r:embed="Rfb2c630c8ec74b76"/>
              </a:ext>
            </a:extLst>
          </a:blip>
          <a:stretch xmlns:a="http://schemas.openxmlformats.org/drawingml/2006/main">
            <a:fillRect l="0" t="0" r="0" b="0"/>
          </a:stretch>
        </p:blipFill>
        <p:spPr>
          <a:xfrm xmlns:a="http://schemas.openxmlformats.org/drawingml/2006/main">
            <a:off x="15373369" y="916073"/>
            <a:ext cx="2131500" cy="1472673"/>
          </a:xfrm>
          <a:prstGeom xmlns:a="http://schemas.openxmlformats.org/drawingml/2006/main" prst="rect">
            <a:avLst/>
          </a:prstGeom>
        </p:spPr>
      </p:pic>
      <p:sp>
        <p:nvSpPr>
          <p:cNvPr id="13" name="Text 0">
            <a:extLst xmlns:a="http://schemas.openxmlformats.org/drawingml/2006/main">
              <a:ext uri="{FF2B5EF4-FFF2-40B4-BE49-F238E27FC236}">
                <a16:creationId xmlns:a16="http://schemas.microsoft.com/office/drawing/2014/main" id="{C9D5310A-CC6C-230F-6816-9B6B56D70F70}"/>
              </a:ext>
            </a:extLst>
          </p:cNvPr>
          <p:cNvSpPr>
            <a:spLocks xmlns:a="http://schemas.openxmlformats.org/drawingml/2006/main" noGrp="1"/>
          </p:cNvSpPr>
          <p:nvPr/>
        </p:nvSpPr>
        <p:spPr>
          <a:xfrm xmlns:a="http://schemas.openxmlformats.org/drawingml/2006/main">
            <a:off x="2200275" y="1213037"/>
            <a:ext cx="7103745" cy="15144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STANDARDS MUST BE APPLIED EVERY DAY</a:t>
            </a:r>
            <a:endParaRPr sz="3200">
              <a:latin typeface="Arial"/>
              <a:ea typeface="Arial"/>
              <a:cs typeface="Arial"/>
            </a:endParaRPr>
          </a:p>
        </p:txBody>
      </p:sp>
      <p:sp>
        <p:nvSpPr>
          <p:cNvPr id="18" name="Text 2">
            <a:extLst xmlns:a="http://schemas.openxmlformats.org/drawingml/2006/main">
              <a:ext uri="{FF2B5EF4-FFF2-40B4-BE49-F238E27FC236}">
                <a16:creationId xmlns:a16="http://schemas.microsoft.com/office/drawing/2014/main" id="{B32AF14B-2F02-EC8A-8634-92F8F1A4057E}"/>
              </a:ext>
            </a:extLst>
          </p:cNvPr>
          <p:cNvSpPr>
            <a:spLocks xmlns:a="http://schemas.openxmlformats.org/drawingml/2006/main" noGrp="1"/>
          </p:cNvSpPr>
          <p:nvPr/>
        </p:nvSpPr>
        <p:spPr>
          <a:xfrm xmlns:a="http://schemas.openxmlformats.org/drawingml/2006/main">
            <a:off x="2256377"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ETHICS AND ACCOUNTABILITY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Code of Ethics amendments were adopted in July 2022 and took effect in January 2023.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Independence, professional secrecy and avoiding conflicts of interest guide practice.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The Ethics Committee publishes opinions; disciplinary bodies hear cases of breaches.
</a:t>
            </a:r>
          </a:p>
        </p:txBody>
      </p:sp>
      <p:sp>
        <p:nvSpPr>
          <p:cNvPr id="33" name="Text 15">
            <a:extLst xmlns:a="http://schemas.openxmlformats.org/drawingml/2006/main">
              <a:ext uri="{FF2B5EF4-FFF2-40B4-BE49-F238E27FC236}">
                <a16:creationId xmlns:a16="http://schemas.microsoft.com/office/drawing/2014/main" id="{B103AAC4-3116-1DFC-D787-2012E4556C41}"/>
              </a:ext>
            </a:extLst>
          </p:cNvPr>
          <p:cNvSpPr>
            <a:spLocks xmlns:a="http://schemas.openxmlformats.org/drawingml/2006/main" noGrp="1"/>
          </p:cNvSpPr>
          <p:nvPr/>
        </p:nvSpPr>
        <p:spPr>
          <a:xfrm xmlns:a="http://schemas.openxmlformats.org/drawingml/2006/main">
            <a:off x="10025539" y="4091845"/>
            <a:ext cx="6014085" cy="43815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2250">
                <a:solidFill>
                  <a:srgbClr val="003399"/>
                </a:solidFill>
                <a:latin typeface="Arial"/>
                <a:ea typeface="Arial"/>
                <a:cs typeface="Arial"/>
              </a:rPr>
              <a:t>SKILLS AND DIGITAL TOOLS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Regional bars provide traineeships and training; KIRP publishes practice resources.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In February 2026, KIRP and OBSiL published a guide to the Information Portal of the Ordinary Courts 3.0.
</a:t>
            </a:r>
          </a:p>
          <a:p xmlns:a="http://schemas.openxmlformats.org/drawingml/2006/main">
            <a:pPr algn="l">
              <a:lnSpc>
                <a:spcPct val="120000"/>
              </a:lnSpc>
              <a:buNone/>
              <a:defRPr sz="1800" b="0">
                <a:solidFill>
                  <a:srgbClr val="485B80"/>
                </a:solidFill>
                <a:latin typeface="Arial"/>
                <a:ea typeface="Arial"/>
                <a:cs typeface="Arial"/>
              </a:defRPr>
            </a:pPr>
            <a:r>
              <a:rPr sz="1800">
                <a:solidFill>
                  <a:srgbClr val="485B80"/>
                </a:solidFill>
                <a:latin typeface="Arial"/>
                <a:ea typeface="Arial"/>
                <a:cs typeface="Arial"/>
              </a:rPr>
              <a:t>Aim: correct procedural action and a lower risk of errors.
</a:t>
            </a:r>
          </a:p>
        </p:txBody>
      </p:sp>
      <p:sp>
        <p:nvSpPr>
          <p:cNvPr id="51" name="Straight Connector 50">
            <a:extLst xmlns:a="http://schemas.openxmlformats.org/drawingml/2006/main">
              <a:ext uri="{FF2B5EF4-FFF2-40B4-BE49-F238E27FC236}">
                <a16:creationId xmlns:a16="http://schemas.microsoft.com/office/drawing/2014/main" id="{FC79B957-D847-4A54-A7EF-07B46A632F05}"/>
              </a:ext>
            </a:extLst>
          </p:cNvPr>
          <p:cNvSpPr>
            <a:spLocks xmlns:a="http://schemas.openxmlformats.org/drawingml/2006/main" noGrp="1"/>
          </p:cNvSpPr>
          <p:nvPr/>
        </p:nvSpPr>
        <p:spPr>
          <a:xfrm xmlns:a="http://schemas.openxmlformats.org/drawingml/2006/main">
            <a:off x="158716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3" name="Straight Connector 52">
            <a:extLst xmlns:a="http://schemas.openxmlformats.org/drawingml/2006/main">
              <a:ext uri="{FF2B5EF4-FFF2-40B4-BE49-F238E27FC236}">
                <a16:creationId xmlns:a16="http://schemas.microsoft.com/office/drawing/2014/main" id="{9D616FEE-430B-4270-B29B-9A22440B90AA}"/>
              </a:ext>
            </a:extLst>
          </p:cNvPr>
          <p:cNvSpPr>
            <a:spLocks xmlns:a="http://schemas.openxmlformats.org/drawingml/2006/main" noGrp="1"/>
          </p:cNvSpPr>
          <p:nvPr/>
        </p:nvSpPr>
        <p:spPr>
          <a:xfrm xmlns:a="http://schemas.openxmlformats.org/drawingml/2006/main">
            <a:off x="9388502" y="916073"/>
            <a:ext cx="0" cy="2081770"/>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56" name="takeaway">
            <a:extLst xmlns:a="http://schemas.openxmlformats.org/drawingml/2006/main">
              <a:ext uri="{FF2B5EF4-FFF2-40B4-BE49-F238E27FC236}">
                <a16:creationId xmlns:a16="http://schemas.microsoft.com/office/drawing/2014/main" id="{B1FADF97-B899-44CF-AC14-3CECE336416C}"/>
              </a:ext>
            </a:extLst>
          </p:cNvPr>
          <p:cNvSpPr>
            <a:spLocks xmlns:a="http://schemas.openxmlformats.org/drawingml/2006/main" noGrp="1"/>
          </p:cNvSpPr>
          <p:nvPr/>
        </p:nvSpPr>
        <p:spPr>
          <a:xfrm xmlns:a="http://schemas.openxmlformats.org/drawingml/2006/main">
            <a:off x="2200275" y="8820150"/>
            <a:ext cx="13811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000" b="0">
                <a:solidFill>
                  <a:srgbClr val="003399"/>
                </a:solidFill>
                <a:latin typeface="Arial"/>
                <a:ea typeface="Arial"/>
                <a:cs typeface="Arial"/>
              </a:defRPr>
            </a:pPr>
            <a:r>
              <a:rPr sz="2000" b="0">
                <a:solidFill>
                  <a:srgbClr val="003399"/>
                </a:solidFill>
                <a:latin typeface="Arial"/>
                <a:ea typeface="Arial"/>
                <a:cs typeface="Arial"/>
              </a:rPr>
              <a:t>Independence goes hand in hand with secrecy, avoiding conflicts and accountability.</a:t>
            </a:r>
          </a:p>
        </p:txBody>
      </p:sp>
      <p:sp>
        <p:nvSpPr>
          <p:cNvPr id="57" name="page">
            <a:extLst xmlns:a="http://schemas.openxmlformats.org/drawingml/2006/main">
              <a:ext uri="{FF2B5EF4-FFF2-40B4-BE49-F238E27FC236}">
                <a16:creationId xmlns:a16="http://schemas.microsoft.com/office/drawing/2014/main" id="{33A452F7-25AF-4310-86B4-4C01BEABBF69}"/>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13</a:t>
            </a:r>
          </a:p>
        </p:txBody>
      </p:sp>
    </p:spTree>
    <p:extLst>
      <p:ext uri="{BB962C8B-B14F-4D97-AF65-F5344CB8AC3E}">
        <p14:creationId xmlns:p14="http://schemas.microsoft.com/office/powerpoint/2010/main" val="1086091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6" name="Image 0"/>
          <p:cNvPicPr>
            <a:picLocks xmlns:a="http://schemas.openxmlformats.org/drawingml/2006/main" noChangeAspect="1"/>
          </p:cNvPicPr>
          <p:nvPr/>
        </p:nvPicPr>
        <p:blipFill>
          <a:blip xmlns:r="http://schemas.openxmlformats.org/officeDocument/2006/relationships" xmlns:a="http://schemas.openxmlformats.org/drawingml/2006/main" r:embed="Rf670d341f7f0439f"/>
          <a:srcRect xmlns:a="http://schemas.openxmlformats.org/drawingml/2006/main" l="0" t="0" r="0" b="0"/>
          <a:stretch xmlns:a="http://schemas.openxmlformats.org/drawingml/2006/main"/>
        </p:blipFill>
        <p:spPr>
          <a:xfrm xmlns:a="http://schemas.openxmlformats.org/drawingml/2006/main">
            <a:off x="1" y="1108824"/>
            <a:ext cx="18335626" cy="919335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30F5FAFA-5C61-4788-9B2C-C625B3AE45D7}"/>
              </a:ext>
            </a:extLst>
          </p:cNvPr>
          <p:cNvSpPr>
            <a:spLocks xmlns:a="http://schemas.openxmlformats.org/drawingml/2006/main" noGrp="1"/>
          </p:cNvSpPr>
          <p:nvPr/>
        </p:nvSpPr>
        <p:spPr>
          <a:xfrm xmlns:a="http://schemas.openxmlformats.org/drawingml/2006/main">
            <a:off x="3733801" y="7648576"/>
            <a:ext cx="10753726" cy="1828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p xmlns:a="http://schemas.openxmlformats.org/drawingml/2006/main">
            <a:endParaRPr sz="3600"/>
          </a:p>
        </p:txBody>
      </p:sp>
      <p:sp>
        <p:nvSpPr>
          <p:cNvPr id="4" name="Text 1">
            <a:extLst xmlns:a="http://schemas.openxmlformats.org/drawingml/2006/main">
              <a:ext uri="{FF2B5EF4-FFF2-40B4-BE49-F238E27FC236}">
                <a16:creationId xmlns:a16="http://schemas.microsoft.com/office/drawing/2014/main" id="{3523F2D0-258A-4A73-A754-90939061B17A}"/>
              </a:ext>
            </a:extLst>
          </p:cNvPr>
          <p:cNvSpPr>
            <a:spLocks xmlns:a="http://schemas.openxmlformats.org/drawingml/2006/main" noGrp="1"/>
          </p:cNvSpPr>
          <p:nvPr/>
        </p:nvSpPr>
        <p:spPr>
          <a:xfrm xmlns:a="http://schemas.openxmlformats.org/drawingml/2006/main">
            <a:off x="3733801" y="8023226"/>
            <a:ext cx="10753726" cy="12573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20000"/>
              </a:lnSpc>
              <a:buNone/>
              <a:defRPr sz="2600" b="0">
                <a:solidFill>
                  <a:srgbClr val="003399"/>
                </a:solidFill>
                <a:latin typeface="Arial"/>
                <a:ea typeface="Arial"/>
                <a:cs typeface="Arial"/>
              </a:defRPr>
            </a:pPr>
            <a:r>
              <a:rPr sz="2600" b="0" spc="-56">
                <a:solidFill>
                  <a:srgbClr val="003399"/>
                </a:solidFill>
                <a:latin typeface="Arial"/>
                <a:ea typeface="Arial"/>
                <a:cs typeface="Arial"/>
              </a:rPr>
              <a:t>INDEPENDENT SELF-GOVERNMENT SERVES CITIZENS BY STRENGTHENING LAWYERS’ INDEPENDENCE AND ACCOUNTABILITY.</a:t>
            </a:r>
            <a:endParaRPr sz="2600">
              <a:latin typeface="Arial"/>
              <a:ea typeface="Arial"/>
              <a:cs typeface="Arial"/>
            </a:endParaRPr>
          </a:p>
        </p:txBody>
      </p:sp>
      <p:pic>
        <p:nvPicPr>
          <p:cNvPr id="29" name="Image 3"/>
          <p:cNvPicPr>
            <a:picLocks xmlns:a="http://schemas.openxmlformats.org/drawingml/2006/main" noChangeAspect="1"/>
          </p:cNvPicPr>
          <p:nvPr/>
        </p:nvPicPr>
        <p:blipFill>
          <a:blip xmlns:r="http://schemas.openxmlformats.org/officeDocument/2006/relationships" xmlns:a="http://schemas.openxmlformats.org/drawingml/2006/main" r:embed="R2865aa7707b442e1"/>
          <a:srcRect xmlns:a="http://schemas.openxmlformats.org/drawingml/2006/main" l="0" t="0" r="0" b="0"/>
          <a:stretch xmlns:a="http://schemas.openxmlformats.org/drawingml/2006/main"/>
        </p:blipFill>
        <p:spPr>
          <a:xfrm xmlns:a="http://schemas.openxmlformats.org/drawingml/2006/main">
            <a:off x="1733551" y="1990726"/>
            <a:ext cx="7067550" cy="4991100"/>
          </a:xfrm>
          <a:prstGeom xmlns:a="http://schemas.openxmlformats.org/drawingml/2006/main" prst="rect">
            <a:avLst/>
          </a:prstGeom>
        </p:spPr>
      </p:pic>
      <p:sp>
        <p:nvSpPr>
          <p:cNvPr id="8" name="Text 2">
            <a:extLst xmlns:a="http://schemas.openxmlformats.org/drawingml/2006/main">
              <a:ext uri="{FF2B5EF4-FFF2-40B4-BE49-F238E27FC236}">
                <a16:creationId xmlns:a16="http://schemas.microsoft.com/office/drawing/2014/main" id="{04EFA945-8017-44E1-9A8F-302A086A36C8}"/>
              </a:ext>
            </a:extLst>
          </p:cNvPr>
          <p:cNvSpPr>
            <a:spLocks xmlns:a="http://schemas.openxmlformats.org/drawingml/2006/main" noGrp="1"/>
          </p:cNvSpPr>
          <p:nvPr/>
        </p:nvSpPr>
        <p:spPr>
          <a:xfrm xmlns:a="http://schemas.openxmlformats.org/drawingml/2006/main">
            <a:off x="245745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WHAT SHOULD IT PROVIDE?</a:t>
            </a:r>
            <a:endParaRPr sz="2500">
              <a:latin typeface="Arial"/>
              <a:ea typeface="Arial"/>
              <a:cs typeface="Arial"/>
            </a:endParaRPr>
          </a:p>
        </p:txBody>
      </p:sp>
      <p:sp>
        <p:nvSpPr>
          <p:cNvPr id="9" name="Text 3">
            <a:extLst xmlns:a="http://schemas.openxmlformats.org/drawingml/2006/main">
              <a:ext uri="{FF2B5EF4-FFF2-40B4-BE49-F238E27FC236}">
                <a16:creationId xmlns:a16="http://schemas.microsoft.com/office/drawing/2014/main" id="{B8ACEA35-16BC-4371-87DE-8043B7BD7BEB}"/>
              </a:ext>
            </a:extLst>
          </p:cNvPr>
          <p:cNvSpPr>
            <a:spLocks xmlns:a="http://schemas.openxmlformats.org/drawingml/2006/main" noGrp="1"/>
          </p:cNvSpPr>
          <p:nvPr/>
        </p:nvSpPr>
        <p:spPr>
          <a:xfrm xmlns:a="http://schemas.openxmlformats.org/drawingml/2006/main">
            <a:off x="245745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Independent bodies defending standards, including against external pressure.</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Support for lawyers in protecting professional secrecy and expert opinions on legislation.</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Transparency and professional accountability; supervision within statutory limits.</a:t>
            </a:r>
            <a:endParaRPr>
              <a:latin typeface="Arial"/>
              <a:ea typeface="Arial"/>
              <a:cs typeface="Arial"/>
            </a:endParaRPr>
          </a:p>
        </p:txBody>
      </p:sp>
      <p:pic>
        <p:nvPicPr>
          <p:cNvPr id="32" name="Image 4"/>
          <p:cNvPicPr>
            <a:picLocks xmlns:a="http://schemas.openxmlformats.org/drawingml/2006/main" noChangeAspect="1"/>
          </p:cNvPicPr>
          <p:nvPr/>
        </p:nvPicPr>
        <p:blipFill>
          <a:blip xmlns:r="http://schemas.openxmlformats.org/officeDocument/2006/relationships" xmlns:a="http://schemas.openxmlformats.org/drawingml/2006/main" r:embed="R2865aa7707b442e1"/>
          <a:srcRect xmlns:a="http://schemas.openxmlformats.org/drawingml/2006/main" l="0" t="0" r="0" b="0"/>
          <a:stretch xmlns:a="http://schemas.openxmlformats.org/drawingml/2006/main"/>
        </p:blipFill>
        <p:spPr>
          <a:xfrm xmlns:a="http://schemas.openxmlformats.org/drawingml/2006/main">
            <a:off x="9525001" y="1990726"/>
            <a:ext cx="7067550" cy="4991100"/>
          </a:xfrm>
          <a:prstGeom xmlns:a="http://schemas.openxmlformats.org/drawingml/2006/main" prst="rect">
            <a:avLst/>
          </a:prstGeom>
        </p:spPr>
      </p:pic>
      <p:sp>
        <p:nvSpPr>
          <p:cNvPr id="11" name="Text 4">
            <a:extLst xmlns:a="http://schemas.openxmlformats.org/drawingml/2006/main">
              <a:ext uri="{FF2B5EF4-FFF2-40B4-BE49-F238E27FC236}">
                <a16:creationId xmlns:a16="http://schemas.microsoft.com/office/drawing/2014/main" id="{FE2E4A51-2C02-49C8-8136-0293395FBBA4}"/>
              </a:ext>
            </a:extLst>
          </p:cNvPr>
          <p:cNvSpPr>
            <a:spLocks xmlns:a="http://schemas.openxmlformats.org/drawingml/2006/main" noGrp="1"/>
          </p:cNvSpPr>
          <p:nvPr/>
        </p:nvSpPr>
        <p:spPr>
          <a:xfrm xmlns:a="http://schemas.openxmlformats.org/drawingml/2006/main">
            <a:off x="10248900" y="2600325"/>
            <a:ext cx="5619750" cy="8382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2500" b="0">
                <a:solidFill>
                  <a:srgbClr val="4A92EB"/>
                </a:solidFill>
                <a:latin typeface="Arial"/>
                <a:ea typeface="Arial"/>
                <a:cs typeface="Arial"/>
              </a:defRPr>
            </a:pPr>
            <a:r>
              <a:rPr sz="2500" b="0" spc="-56">
                <a:solidFill>
                  <a:srgbClr val="4A92EB"/>
                </a:solidFill>
                <a:latin typeface="Arial"/>
                <a:ea typeface="Arial"/>
                <a:cs typeface="Arial"/>
              </a:rPr>
              <a:t>HOW SHOULD RESULTS BE ASSESSED?</a:t>
            </a:r>
            <a:endParaRPr sz="2500">
              <a:latin typeface="Arial"/>
              <a:ea typeface="Arial"/>
              <a:cs typeface="Arial"/>
            </a:endParaRPr>
          </a:p>
        </p:txBody>
      </p:sp>
      <p:sp>
        <p:nvSpPr>
          <p:cNvPr id="12" name="Text 5">
            <a:extLst xmlns:a="http://schemas.openxmlformats.org/drawingml/2006/main">
              <a:ext uri="{FF2B5EF4-FFF2-40B4-BE49-F238E27FC236}">
                <a16:creationId xmlns:a16="http://schemas.microsoft.com/office/drawing/2014/main" id="{916D72FD-FAB8-4643-A2A1-85EBFD901E61}"/>
              </a:ext>
            </a:extLst>
          </p:cNvPr>
          <p:cNvSpPr>
            <a:spLocks xmlns:a="http://schemas.openxmlformats.org/drawingml/2006/main" noGrp="1"/>
          </p:cNvSpPr>
          <p:nvPr/>
        </p:nvSpPr>
        <p:spPr>
          <a:xfrm xmlns:a="http://schemas.openxmlformats.org/drawingml/2006/main">
            <a:off x="10248900" y="3705225"/>
            <a:ext cx="5619750" cy="3114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By access and quality of assistance, as well as the number of opinions and training sessions.</a:t>
            </a:r>
            <a:endParaRPr>
              <a:latin typeface="Arial"/>
              <a:ea typeface="Arial"/>
              <a:cs typeface="Arial"/>
            </a:endParaRPr>
          </a:p>
          <a:p xmlns:a="http://schemas.openxmlformats.org/drawingml/2006/main">
            <a:pPr>
              <a:lnSpc>
                <a:spcPct val="120000"/>
              </a:lnSpc>
              <a:buNone/>
            </a:pPr>
            <a:r>
              <a:t/>
            </a:r>
            <a:endParaRPr kern="0" spc="-18">
              <a:solidFill>
                <a:srgbClr val="485B80">
                  <a:alpha val="99000"/>
                </a:srgbClr>
              </a:solidFill>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Did the citizen receive timely advice, understand their situation and obtain appropriate representation?</a:t>
            </a:r>
            <a:endParaRPr>
              <a:latin typeface="Arial"/>
              <a:ea typeface="Arial"/>
              <a:cs typeface="Arial"/>
            </a:endParaRPr>
          </a:p>
          <a:p xmlns:a="http://schemas.openxmlformats.org/drawingml/2006/main">
            <a:pPr>
              <a:lnSpc>
                <a:spcPct val="120000"/>
              </a:lnSpc>
              <a:buNone/>
            </a:pPr>
            <a:r>
              <a:rPr spc="-18">
                <a:solidFill>
                  <a:srgbClr val="485B80">
                    <a:alpha val="99000"/>
                  </a:srgbClr>
                </a:solidFill>
                <a:latin typeface="Arial"/>
                <a:ea typeface="Arial"/>
                <a:cs typeface="Arial"/>
              </a:rPr>
              <a:t/>
            </a:r>
            <a:endParaRPr>
              <a:latin typeface="Arial"/>
              <a:ea typeface="Arial"/>
              <a:cs typeface="Arial"/>
            </a:endParaRPr>
          </a:p>
          <a:p xmlns:a="http://schemas.openxmlformats.org/drawingml/2006/main">
            <a:pPr algn="l">
              <a:lnSpc>
                <a:spcPct val="120000"/>
              </a:lnSpc>
              <a:buNone/>
              <a:defRPr sz="1800" b="0">
                <a:solidFill>
                  <a:srgbClr val="485B80"/>
                </a:solidFill>
                <a:latin typeface="Arial"/>
                <a:ea typeface="Arial"/>
                <a:cs typeface="Arial"/>
              </a:defRPr>
            </a:pPr>
            <a:r>
              <a:rPr sz="1800" b="0" spc="-18">
                <a:solidFill>
                  <a:srgbClr val="485B80"/>
                </a:solidFill>
                <a:latin typeface="Arial"/>
                <a:ea typeface="Arial"/>
                <a:cs typeface="Arial"/>
              </a:rPr>
              <a:t>Was their information protected and their complaint handled fairly?</a:t>
            </a:r>
            <a:endParaRPr>
              <a:latin typeface="Arial"/>
              <a:ea typeface="Arial"/>
              <a:cs typeface="Arial"/>
            </a:endParaRPr>
          </a:p>
        </p:txBody>
      </p:sp>
      <p:sp>
        <p:nvSpPr>
          <p:cNvPr id="18" name="Straight Connector 17">
            <a:extLst xmlns:a="http://schemas.openxmlformats.org/drawingml/2006/main">
              <a:ext uri="{FF2B5EF4-FFF2-40B4-BE49-F238E27FC236}">
                <a16:creationId xmlns:a16="http://schemas.microsoft.com/office/drawing/2014/main" id="{8B940EE1-FDD6-4C1D-A713-73A11E98EF2F}"/>
              </a:ext>
            </a:extLst>
          </p:cNvPr>
          <p:cNvSpPr>
            <a:spLocks xmlns:a="http://schemas.openxmlformats.org/drawingml/2006/main" noGrp="1"/>
          </p:cNvSpPr>
          <p:nvPr/>
        </p:nvSpPr>
        <p:spPr>
          <a:xfrm xmlns:a="http://schemas.openxmlformats.org/drawingml/2006/main">
            <a:off x="3266475"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0" name="Straight Connector 19">
            <a:extLst xmlns:a="http://schemas.openxmlformats.org/drawingml/2006/main">
              <a:ext uri="{FF2B5EF4-FFF2-40B4-BE49-F238E27FC236}">
                <a16:creationId xmlns:a16="http://schemas.microsoft.com/office/drawing/2014/main" id="{B875F526-1886-489B-9231-C20F48FC5216}"/>
              </a:ext>
            </a:extLst>
          </p:cNvPr>
          <p:cNvSpPr>
            <a:spLocks xmlns:a="http://schemas.openxmlformats.org/drawingml/2006/main" noGrp="1"/>
          </p:cNvSpPr>
          <p:nvPr/>
        </p:nvSpPr>
        <p:spPr>
          <a:xfrm xmlns:a="http://schemas.openxmlformats.org/drawingml/2006/main">
            <a:off x="14852730" y="7641883"/>
            <a:ext cx="0" cy="1919447"/>
          </a:xfrm>
          <a:prstGeom xmlns:a="http://schemas.openxmlformats.org/drawingml/2006/main" prst="line">
            <a:avLst/>
          </a:prstGeom>
          <a:ln xmlns:a="http://schemas.openxmlformats.org/drawingml/2006/main" w="31750">
            <a:solidFill>
              <a:srgbClr val="C48D76"/>
            </a:solidFill>
            <a:headEnd type="diamond" w="lg" len="lg"/>
            <a:tailEnd type="diamond" w="lg" len="lg"/>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24" name="content-title">
            <a:extLst xmlns:a="http://schemas.openxmlformats.org/drawingml/2006/main">
              <a:ext uri="{FF2B5EF4-FFF2-40B4-BE49-F238E27FC236}">
                <a16:creationId xmlns:a16="http://schemas.microsoft.com/office/drawing/2014/main" id="{9A40E213-1B53-4848-85B4-DBDCE421C501}"/>
              </a:ext>
            </a:extLst>
          </p:cNvPr>
          <p:cNvSpPr>
            <a:spLocks xmlns:a="http://schemas.openxmlformats.org/drawingml/2006/main" noGrp="1"/>
          </p:cNvSpPr>
          <p:nvPr/>
        </p:nvSpPr>
        <p:spPr>
          <a:xfrm xmlns:a="http://schemas.openxmlformats.org/drawingml/2006/main">
            <a:off x="1733550" y="457200"/>
            <a:ext cx="1476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0000"/>
              </a:lnSpc>
              <a:buNone/>
              <a:defRPr sz="3200" b="0">
                <a:solidFill>
                  <a:srgbClr val="003399"/>
                </a:solidFill>
                <a:latin typeface="Arial"/>
                <a:ea typeface="Arial"/>
                <a:cs typeface="Arial"/>
              </a:defRPr>
            </a:pPr>
            <a:r>
              <a:rPr sz="3200" b="0">
                <a:solidFill>
                  <a:srgbClr val="003399"/>
                </a:solidFill>
                <a:latin typeface="Arial"/>
                <a:ea typeface="Arial"/>
                <a:cs typeface="Arial"/>
              </a:rPr>
              <a:t>SAFEGUARDS REQUIRE ACCOUNTABILITY</a:t>
            </a:r>
          </a:p>
        </p:txBody>
      </p:sp>
      <p:sp>
        <p:nvSpPr>
          <p:cNvPr id="25" name="page">
            <a:extLst xmlns:a="http://schemas.openxmlformats.org/drawingml/2006/main">
              <a:ext uri="{FF2B5EF4-FFF2-40B4-BE49-F238E27FC236}">
                <a16:creationId xmlns:a16="http://schemas.microsoft.com/office/drawing/2014/main" id="{9B7BBCB1-2DC8-4D5B-AD68-BC26F4269B34}"/>
              </a:ext>
            </a:extLst>
          </p:cNvPr>
          <p:cNvSpPr>
            <a:spLocks xmlns:a="http://schemas.openxmlformats.org/drawingml/2006/main" noGrp="1"/>
          </p:cNvSpPr>
          <p:nvPr/>
        </p:nvSpPr>
        <p:spPr>
          <a:xfrm xmlns:a="http://schemas.openxmlformats.org/drawingml/2006/main">
            <a:off x="17145000" y="9715500"/>
            <a:ext cx="666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20000"/>
              </a:lnSpc>
              <a:buNone/>
              <a:defRPr sz="1350" b="0">
                <a:solidFill>
                  <a:srgbClr val="485B80"/>
                </a:solidFill>
                <a:latin typeface="Arial"/>
                <a:ea typeface="Arial"/>
                <a:cs typeface="Arial"/>
              </a:defRPr>
            </a:pPr>
            <a:r>
              <a:rPr sz="1350" b="0">
                <a:solidFill>
                  <a:srgbClr val="485B80"/>
                </a:solidFill>
                <a:latin typeface="Arial"/>
                <a:ea typeface="Arial"/>
                <a:cs typeface="Arial"/>
              </a:rPr>
              <a:t>14</a:t>
            </a:r>
          </a:p>
        </p:txBody>
      </p:sp>
    </p:spTree>
    <p:extLst>
      <p:ext uri="{BB962C8B-B14F-4D97-AF65-F5344CB8AC3E}">
        <p14:creationId xmlns:p14="http://schemas.microsoft.com/office/powerpoint/2010/main" val="1361698471"/>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2026-09-09T06:57:30.8760000Z</dcterms:created>
  <dcterms:modified xsi:type="dcterms:W3CDTF">2026-09-09T06:57:30.8760000Z</dcterms:modified>
</coreProperties>
</file>